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tiff" ContentType="image/tiff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94" r:id="rId1"/>
  </p:sldMasterIdLst>
  <p:notesMasterIdLst>
    <p:notesMasterId r:id="rId39"/>
  </p:notesMasterIdLst>
  <p:handoutMasterIdLst>
    <p:handoutMasterId r:id="rId40"/>
  </p:handoutMasterIdLst>
  <p:sldIdLst>
    <p:sldId id="1371" r:id="rId2"/>
    <p:sldId id="1357" r:id="rId3"/>
    <p:sldId id="1358" r:id="rId4"/>
    <p:sldId id="1359" r:id="rId5"/>
    <p:sldId id="352" r:id="rId6"/>
    <p:sldId id="298" r:id="rId7"/>
    <p:sldId id="394" r:id="rId8"/>
    <p:sldId id="395" r:id="rId9"/>
    <p:sldId id="396" r:id="rId10"/>
    <p:sldId id="397" r:id="rId11"/>
    <p:sldId id="398" r:id="rId12"/>
    <p:sldId id="399" r:id="rId13"/>
    <p:sldId id="400" r:id="rId14"/>
    <p:sldId id="401" r:id="rId15"/>
    <p:sldId id="402" r:id="rId16"/>
    <p:sldId id="403" r:id="rId17"/>
    <p:sldId id="404" r:id="rId18"/>
    <p:sldId id="405" r:id="rId19"/>
    <p:sldId id="406" r:id="rId20"/>
    <p:sldId id="407" r:id="rId21"/>
    <p:sldId id="408" r:id="rId22"/>
    <p:sldId id="409" r:id="rId23"/>
    <p:sldId id="410" r:id="rId24"/>
    <p:sldId id="411" r:id="rId25"/>
    <p:sldId id="413" r:id="rId26"/>
    <p:sldId id="414" r:id="rId27"/>
    <p:sldId id="1364" r:id="rId28"/>
    <p:sldId id="1360" r:id="rId29"/>
    <p:sldId id="1370" r:id="rId30"/>
    <p:sldId id="1361" r:id="rId31"/>
    <p:sldId id="1362" r:id="rId32"/>
    <p:sldId id="1363" r:id="rId33"/>
    <p:sldId id="1365" r:id="rId34"/>
    <p:sldId id="1366" r:id="rId35"/>
    <p:sldId id="1367" r:id="rId36"/>
    <p:sldId id="1368" r:id="rId37"/>
    <p:sldId id="1369" r:id="rId38"/>
  </p:sldIdLst>
  <p:sldSz cx="12192000" cy="6858000"/>
  <p:notesSz cx="9601200" cy="7315200"/>
  <p:defaultTextStyle>
    <a:defPPr>
      <a:defRPr lang="en-US"/>
    </a:defPPr>
    <a:lvl1pPr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1pPr>
    <a:lvl2pPr marL="457200"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2pPr>
    <a:lvl3pPr marL="914400"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3pPr>
    <a:lvl4pPr marL="1371600"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4pPr>
    <a:lvl5pPr marL="1828800"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5pPr>
    <a:lvl6pPr marL="22860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6pPr>
    <a:lvl7pPr marL="27432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7pPr>
    <a:lvl8pPr marL="32004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8pPr>
    <a:lvl9pPr marL="36576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88" userDrawn="1">
          <p15:clr>
            <a:srgbClr val="A4A3A4"/>
          </p15:clr>
        </p15:guide>
        <p15:guide id="2" pos="73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304">
          <p15:clr>
            <a:srgbClr val="A4A3A4"/>
          </p15:clr>
        </p15:guide>
        <p15:guide id="2" pos="3024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ndreas Haeberlen" initials="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CC33"/>
    <a:srgbClr val="FF9900"/>
    <a:srgbClr val="66FFFF"/>
    <a:srgbClr val="00FFFF"/>
    <a:srgbClr val="00CC00"/>
    <a:srgbClr val="FF3399"/>
    <a:srgbClr val="66FF33"/>
    <a:srgbClr val="FFCC99"/>
    <a:srgbClr val="FF3300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914" autoAdjust="0"/>
    <p:restoredTop sz="96925" autoAdjust="0"/>
  </p:normalViewPr>
  <p:slideViewPr>
    <p:cSldViewPr snapToGrid="0">
      <p:cViewPr varScale="1">
        <p:scale>
          <a:sx n="111" d="100"/>
          <a:sy n="111" d="100"/>
        </p:scale>
        <p:origin x="224" y="232"/>
      </p:cViewPr>
      <p:guideLst>
        <p:guide orient="horz" pos="3888"/>
        <p:guide pos="73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122" d="100"/>
          <a:sy n="122" d="100"/>
        </p:scale>
        <p:origin x="-1344" y="-96"/>
      </p:cViewPr>
      <p:guideLst>
        <p:guide orient="horz" pos="2304"/>
        <p:guide pos="302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handoutMaster" Target="handoutMasters/handoutMaster1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commentAuthors" Target="commentAuthor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6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1"/>
            <a:ext cx="4160973" cy="365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buClrTx/>
              <a:buSzTx/>
              <a:buFontTx/>
              <a:buNone/>
              <a:defRPr sz="1200"/>
            </a:lvl1pPr>
          </a:lstStyle>
          <a:p>
            <a:endParaRPr lang="de-DE"/>
          </a:p>
        </p:txBody>
      </p:sp>
      <p:sp>
        <p:nvSpPr>
          <p:cNvPr id="5416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440230" y="1"/>
            <a:ext cx="4160972" cy="365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ClrTx/>
              <a:buSzTx/>
              <a:buFontTx/>
              <a:buNone/>
              <a:defRPr sz="1200"/>
            </a:lvl1pPr>
          </a:lstStyle>
          <a:p>
            <a:endParaRPr lang="de-DE"/>
          </a:p>
        </p:txBody>
      </p:sp>
      <p:sp>
        <p:nvSpPr>
          <p:cNvPr id="5417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6950145"/>
            <a:ext cx="4160973" cy="3650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buClrTx/>
              <a:buSzTx/>
              <a:buFontTx/>
              <a:buNone/>
              <a:defRPr sz="1200"/>
            </a:lvl1pPr>
          </a:lstStyle>
          <a:p>
            <a:endParaRPr lang="de-DE"/>
          </a:p>
        </p:txBody>
      </p:sp>
      <p:sp>
        <p:nvSpPr>
          <p:cNvPr id="5417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440230" y="6950145"/>
            <a:ext cx="4160972" cy="3650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ClrTx/>
              <a:buSzTx/>
              <a:buFontTx/>
              <a:buNone/>
              <a:defRPr sz="1200"/>
            </a:lvl1pPr>
          </a:lstStyle>
          <a:p>
            <a:fld id="{66017A74-8498-4425-B905-56B59BE89ABC}" type="slidenum">
              <a:rPr lang="de-DE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242088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tiff>
</file>

<file path=ppt/media/image2.tiff>
</file>

<file path=ppt/media/image20.tiff>
</file>

<file path=ppt/media/image21.tiff>
</file>

<file path=ppt/media/image22.tiff>
</file>

<file path=ppt/media/image23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1"/>
            <a:ext cx="4160973" cy="365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33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440230" y="1"/>
            <a:ext cx="4160972" cy="365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3312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362200" y="549275"/>
            <a:ext cx="4876800" cy="27432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33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79256" y="3475660"/>
            <a:ext cx="7042689" cy="32901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3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6950145"/>
            <a:ext cx="4160973" cy="3650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0" hangingPunct="0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33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440230" y="6950145"/>
            <a:ext cx="4160972" cy="3650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</a:defRPr>
            </a:lvl1pPr>
          </a:lstStyle>
          <a:p>
            <a:fld id="{D37F8DB4-A4FF-4A8B-9A85-9B1874A58FC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81168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Slide Image Placeholder 1">
            <a:extLst>
              <a:ext uri="{FF2B5EF4-FFF2-40B4-BE49-F238E27FC236}">
                <a16:creationId xmlns:a16="http://schemas.microsoft.com/office/drawing/2014/main" id="{C8E30BE9-B1F5-664E-9242-2E9B0FCC1FEA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8547" name="Notes Placeholder 2">
            <a:extLst>
              <a:ext uri="{FF2B5EF4-FFF2-40B4-BE49-F238E27FC236}">
                <a16:creationId xmlns:a16="http://schemas.microsoft.com/office/drawing/2014/main" id="{93B51F27-7785-B54F-9854-666FF1F08FA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4C80B6-B5C6-8C43-92E7-5B13AB7B69A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FAD727CE-F6E3-6649-967B-3E651C3AD3E2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pPr eaLnBrk="1" hangingPunct="1"/>
              <a:t>8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94907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Slide Image Placeholder 1">
            <a:extLst>
              <a:ext uri="{FF2B5EF4-FFF2-40B4-BE49-F238E27FC236}">
                <a16:creationId xmlns:a16="http://schemas.microsoft.com/office/drawing/2014/main" id="{2478833A-9E0A-6647-9131-9AED48E80FC4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7763" name="Notes Placeholder 2">
            <a:extLst>
              <a:ext uri="{FF2B5EF4-FFF2-40B4-BE49-F238E27FC236}">
                <a16:creationId xmlns:a16="http://schemas.microsoft.com/office/drawing/2014/main" id="{F533817E-ECA9-9C44-BBD1-EE3F9213463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altLang="en-US"/>
          </a:p>
        </p:txBody>
      </p:sp>
      <p:sp>
        <p:nvSpPr>
          <p:cNvPr id="38916" name="Slide Number Placeholder 3">
            <a:extLst>
              <a:ext uri="{FF2B5EF4-FFF2-40B4-BE49-F238E27FC236}">
                <a16:creationId xmlns:a16="http://schemas.microsoft.com/office/drawing/2014/main" id="{9FFB6142-C021-594B-8446-E58BCEC51FB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CACBF419-F652-104D-83CD-CC08A680BD80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pPr eaLnBrk="1" hangingPunct="1"/>
              <a:t>18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63385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Slide Image Placeholder 1">
            <a:extLst>
              <a:ext uri="{FF2B5EF4-FFF2-40B4-BE49-F238E27FC236}">
                <a16:creationId xmlns:a16="http://schemas.microsoft.com/office/drawing/2014/main" id="{C6611FF4-F10C-574E-87DD-78090C7159FC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8787" name="Notes Placeholder 2">
            <a:extLst>
              <a:ext uri="{FF2B5EF4-FFF2-40B4-BE49-F238E27FC236}">
                <a16:creationId xmlns:a16="http://schemas.microsoft.com/office/drawing/2014/main" id="{F427DDE0-F6EF-1844-A6C0-0CD0EBEAD3AF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/>
              <a:t>You can only get generalization through assumptions.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F656A2-C90A-5C47-85C8-12D33B347B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6C3F0A0F-1B2A-0C4D-94D6-750195BE2A7F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pPr eaLnBrk="1" hangingPunct="1"/>
              <a:t>19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51036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0" name="Slide Image Placeholder 1">
            <a:extLst>
              <a:ext uri="{FF2B5EF4-FFF2-40B4-BE49-F238E27FC236}">
                <a16:creationId xmlns:a16="http://schemas.microsoft.com/office/drawing/2014/main" id="{FC52F9F9-9F72-D64F-BC1C-F593A4FA2256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9811" name="Notes Placeholder 2">
            <a:extLst>
              <a:ext uri="{FF2B5EF4-FFF2-40B4-BE49-F238E27FC236}">
                <a16:creationId xmlns:a16="http://schemas.microsoft.com/office/drawing/2014/main" id="{83BF5716-E852-CB43-84AA-A8B59C0BCC9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/>
              <a:t>http://www.aiaccess.net/English/Glossaries/GlosMod/e_gm_bias_variance.htm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B722B2-8ED2-6B44-94FE-0C30986716A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DF47CFE4-DB3B-FB4C-A40F-F26D92999EB5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pPr eaLnBrk="1" hangingPunct="1"/>
              <a:t>20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76293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Slide Image Placeholder 1">
            <a:extLst>
              <a:ext uri="{FF2B5EF4-FFF2-40B4-BE49-F238E27FC236}">
                <a16:creationId xmlns:a16="http://schemas.microsoft.com/office/drawing/2014/main" id="{14DDFD85-E9E4-914A-890A-D7B22AB95879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0835" name="Notes Placeholder 2">
            <a:extLst>
              <a:ext uri="{FF2B5EF4-FFF2-40B4-BE49-F238E27FC236}">
                <a16:creationId xmlns:a16="http://schemas.microsoft.com/office/drawing/2014/main" id="{220E7D35-D3A4-AD4A-99E3-F17DED1E4332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/>
              <a:t>From the link above:</a:t>
            </a:r>
          </a:p>
          <a:p>
            <a:r>
              <a:rPr lang="en-US" altLang="en-US"/>
              <a:t>You can only get generalization through assumptions.</a:t>
            </a:r>
          </a:p>
          <a:p>
            <a:r>
              <a:rPr lang="en-US" altLang="en-US"/>
              <a:t>Thus in order to minimize the MSE, we need to minimize both</a:t>
            </a:r>
          </a:p>
          <a:p>
            <a:r>
              <a:rPr lang="en-US" altLang="en-US"/>
              <a:t>the bias and the variance. However, this is not trivial to do this. For instance, just</a:t>
            </a:r>
          </a:p>
          <a:p>
            <a:r>
              <a:rPr lang="en-US" altLang="en-US"/>
              <a:t>neglecting the input data and predicting the output somehow (e.g., just a constant), would definitely minimize the variance of our predictions: they would be</a:t>
            </a:r>
          </a:p>
          <a:p>
            <a:r>
              <a:rPr lang="en-US" altLang="en-US"/>
              <a:t>always the same, thus the variance would be zero—but the bias of our estimate</a:t>
            </a:r>
          </a:p>
          <a:p>
            <a:r>
              <a:rPr lang="en-US" altLang="en-US"/>
              <a:t>(i.e., the amount we are off the real function) would be tremendously large. On</a:t>
            </a:r>
          </a:p>
          <a:p>
            <a:r>
              <a:rPr lang="en-US" altLang="en-US"/>
              <a:t>the other hand, the neural network could perfectly interpolate the training data,</a:t>
            </a:r>
          </a:p>
          <a:p>
            <a:r>
              <a:rPr lang="en-US" altLang="en-US"/>
              <a:t>i.e., it predict y=t for every data point. This will make the bias term vanish entirely, since the E(y)=f (insert this above into the squared bias term to verify this),</a:t>
            </a:r>
          </a:p>
          <a:p>
            <a:r>
              <a:rPr lang="en-US" altLang="en-US"/>
              <a:t>but the variance term will become equal to the variance of the noise, which may</a:t>
            </a:r>
          </a:p>
          <a:p>
            <a:r>
              <a:rPr lang="en-US" altLang="en-US"/>
              <a:t>be significant (see also Bishop Chapter 9 and the Geman et al. Paper). In general,</a:t>
            </a:r>
          </a:p>
          <a:p>
            <a:r>
              <a:rPr lang="en-US" altLang="en-US"/>
              <a:t>finding an optimal bias-variance tradeoff is hard, but acceptable solutions can be</a:t>
            </a:r>
          </a:p>
          <a:p>
            <a:r>
              <a:rPr lang="en-US" altLang="en-US"/>
              <a:t>found, e.g., by means of cross validation or regularization.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123B3D-47A4-DD47-9310-835F5AF0243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404D58B6-63FF-D943-A67F-976C64F4A8CB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pPr eaLnBrk="1" hangingPunct="1"/>
              <a:t>21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65758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Slide Image Placeholder 1">
            <a:extLst>
              <a:ext uri="{FF2B5EF4-FFF2-40B4-BE49-F238E27FC236}">
                <a16:creationId xmlns:a16="http://schemas.microsoft.com/office/drawing/2014/main" id="{300B8C33-545E-DC4C-9DD7-41CC53986F14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1859" name="Notes Placeholder 2">
            <a:extLst>
              <a:ext uri="{FF2B5EF4-FFF2-40B4-BE49-F238E27FC236}">
                <a16:creationId xmlns:a16="http://schemas.microsoft.com/office/drawing/2014/main" id="{6C0556F8-8EE6-EA4C-8B8D-9EA84F8EBC9B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A86CE1-8E3A-3B45-B8DA-1724AB93CD0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4402DFB2-EFD6-9C4C-9A66-857C0858B920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pPr eaLnBrk="1" hangingPunct="1"/>
              <a:t>22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673180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Slide Image Placeholder 1">
            <a:extLst>
              <a:ext uri="{FF2B5EF4-FFF2-40B4-BE49-F238E27FC236}">
                <a16:creationId xmlns:a16="http://schemas.microsoft.com/office/drawing/2014/main" id="{07065129-E6DB-884B-A212-09977F965F9D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2883" name="Notes Placeholder 2">
            <a:extLst>
              <a:ext uri="{FF2B5EF4-FFF2-40B4-BE49-F238E27FC236}">
                <a16:creationId xmlns:a16="http://schemas.microsoft.com/office/drawing/2014/main" id="{342CBC93-6BC3-CB4C-AF06-C01F50BFCAB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/>
              <a:t>Note: these figures don’t work in pdf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2F5BA0-3837-B645-A24C-CBD1EF97E95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14A2A01A-B2C2-9F47-BB93-C423893EB221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pPr eaLnBrk="1" hangingPunct="1"/>
              <a:t>23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536668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6" name="Slide Image Placeholder 1">
            <a:extLst>
              <a:ext uri="{FF2B5EF4-FFF2-40B4-BE49-F238E27FC236}">
                <a16:creationId xmlns:a16="http://schemas.microsoft.com/office/drawing/2014/main" id="{3ED3512C-D8B7-974E-84AE-0FB0681AD549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3907" name="Notes Placeholder 2">
            <a:extLst>
              <a:ext uri="{FF2B5EF4-FFF2-40B4-BE49-F238E27FC236}">
                <a16:creationId xmlns:a16="http://schemas.microsoft.com/office/drawing/2014/main" id="{B5A65864-7F5F-2543-A1E3-0A2520303179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D97572-18BB-8341-A55F-E97EBCC37A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5EC438B8-C0B7-2041-AA4F-5314137EC69D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pPr eaLnBrk="1" hangingPunct="1"/>
              <a:t>24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958564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30" name="Slide Image Placeholder 1">
            <a:extLst>
              <a:ext uri="{FF2B5EF4-FFF2-40B4-BE49-F238E27FC236}">
                <a16:creationId xmlns:a16="http://schemas.microsoft.com/office/drawing/2014/main" id="{1B619426-8815-BB47-B30D-A3AFB594134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4931" name="Notes Placeholder 2">
            <a:extLst>
              <a:ext uri="{FF2B5EF4-FFF2-40B4-BE49-F238E27FC236}">
                <a16:creationId xmlns:a16="http://schemas.microsoft.com/office/drawing/2014/main" id="{E6AE3314-DB4B-4143-97F2-C80B7F251F80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/>
              <a:t>You can only get generalization through assumptions.</a:t>
            </a:r>
          </a:p>
          <a:p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3D39DD-F472-1E49-B2D0-A8E38362A01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8261ACAF-322B-684B-8407-AB528D4209C0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pPr eaLnBrk="1" hangingPunct="1"/>
              <a:t>25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71937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4" name="Slide Image Placeholder 1">
            <a:extLst>
              <a:ext uri="{FF2B5EF4-FFF2-40B4-BE49-F238E27FC236}">
                <a16:creationId xmlns:a16="http://schemas.microsoft.com/office/drawing/2014/main" id="{FED14AA9-98E5-4349-9D2B-24C72910A2B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5955" name="Notes Placeholder 2">
            <a:extLst>
              <a:ext uri="{FF2B5EF4-FFF2-40B4-BE49-F238E27FC236}">
                <a16:creationId xmlns:a16="http://schemas.microsoft.com/office/drawing/2014/main" id="{89BE4640-BDF6-374E-80EB-49FA1382E66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/>
              <a:t>The simpler classifier or regularization could increase bias and lead to more error.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1A3373-0504-3643-BA8E-A2CF84E5E3B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ABC9160A-EDCE-D54A-8A1D-2AE1BBEDD866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pPr eaLnBrk="1" hangingPunct="1"/>
              <a:t>26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39206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Slide Image Placeholder 1">
            <a:extLst>
              <a:ext uri="{FF2B5EF4-FFF2-40B4-BE49-F238E27FC236}">
                <a16:creationId xmlns:a16="http://schemas.microsoft.com/office/drawing/2014/main" id="{C374D5A7-90BC-3B4E-A886-60A716B1124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9571" name="Notes Placeholder 2">
            <a:extLst>
              <a:ext uri="{FF2B5EF4-FFF2-40B4-BE49-F238E27FC236}">
                <a16:creationId xmlns:a16="http://schemas.microsoft.com/office/drawing/2014/main" id="{5F4F9966-0C0E-2649-AAF3-9934CBF1F5D9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F2F5AC-3F65-D842-9B78-0B63046BEAF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CDBF75A7-A108-D347-87C2-8EBB9898FBF4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pPr eaLnBrk="1" hangingPunct="1"/>
              <a:t>9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58725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Slide Image Placeholder 1">
            <a:extLst>
              <a:ext uri="{FF2B5EF4-FFF2-40B4-BE49-F238E27FC236}">
                <a16:creationId xmlns:a16="http://schemas.microsoft.com/office/drawing/2014/main" id="{7F42B333-1354-EC4A-ADE5-CD366F5076F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0595" name="Notes Placeholder 2">
            <a:extLst>
              <a:ext uri="{FF2B5EF4-FFF2-40B4-BE49-F238E27FC236}">
                <a16:creationId xmlns:a16="http://schemas.microsoft.com/office/drawing/2014/main" id="{DFBE59B2-C458-5C4F-AD3D-A3E72389957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CFDBB8-BAE8-4D45-9C22-1AB9580A20A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0B81E09A-7E2C-4447-9671-3068EBE65639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pPr eaLnBrk="1" hangingPunct="1"/>
              <a:t>10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13924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Slide Image Placeholder 1">
            <a:extLst>
              <a:ext uri="{FF2B5EF4-FFF2-40B4-BE49-F238E27FC236}">
                <a16:creationId xmlns:a16="http://schemas.microsoft.com/office/drawing/2014/main" id="{68D82D61-A260-0B44-86D7-FE87F265102A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1619" name="Notes Placeholder 2">
            <a:extLst>
              <a:ext uri="{FF2B5EF4-FFF2-40B4-BE49-F238E27FC236}">
                <a16:creationId xmlns:a16="http://schemas.microsoft.com/office/drawing/2014/main" id="{92EAF0DA-F46B-6449-8104-659D20304AC3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0ECDDF-0DCF-B643-91B9-897DE746706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B7F39180-F077-4A43-8E05-604BCBBB87AF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pPr eaLnBrk="1" hangingPunct="1"/>
              <a:t>11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96110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Slide Image Placeholder 1">
            <a:extLst>
              <a:ext uri="{FF2B5EF4-FFF2-40B4-BE49-F238E27FC236}">
                <a16:creationId xmlns:a16="http://schemas.microsoft.com/office/drawing/2014/main" id="{213F82C9-8E93-BB46-B42E-3C58E7C6B35A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2643" name="Notes Placeholder 2">
            <a:extLst>
              <a:ext uri="{FF2B5EF4-FFF2-40B4-BE49-F238E27FC236}">
                <a16:creationId xmlns:a16="http://schemas.microsoft.com/office/drawing/2014/main" id="{2554D4AE-849A-3F4A-ADC1-A9E31380C35C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6AAB7C-384A-A343-8491-FCCB3C262CF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1A953606-59AD-564B-88FB-65DC733C22C8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pPr eaLnBrk="1" hangingPunct="1"/>
              <a:t>12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5201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Slide Image Placeholder 1">
            <a:extLst>
              <a:ext uri="{FF2B5EF4-FFF2-40B4-BE49-F238E27FC236}">
                <a16:creationId xmlns:a16="http://schemas.microsoft.com/office/drawing/2014/main" id="{C594F2B8-A71C-2E46-9E3B-C868C2E3943F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Notes Placeholder 2">
            <a:extLst>
              <a:ext uri="{FF2B5EF4-FFF2-40B4-BE49-F238E27FC236}">
                <a16:creationId xmlns:a16="http://schemas.microsoft.com/office/drawing/2014/main" id="{4ABB5071-0023-EC4E-8BE3-921C03D0F8AC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F037CB-10F2-AD4A-A770-5A88F43ACA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B5EAC881-F2DC-7C4F-BC23-189D093B03D7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pPr eaLnBrk="1" hangingPunct="1"/>
              <a:t>13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94723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7">
            <a:extLst>
              <a:ext uri="{FF2B5EF4-FFF2-40B4-BE49-F238E27FC236}">
                <a16:creationId xmlns:a16="http://schemas.microsoft.com/office/drawing/2014/main" id="{587ECD42-03FB-4344-AD3F-A80B4F31341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47BA14B7-56F2-FB45-BEF1-C16C030AD01D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pPr eaLnBrk="1" hangingPunct="1"/>
              <a:t>15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114691" name="Rectangle 2">
            <a:extLst>
              <a:ext uri="{FF2B5EF4-FFF2-40B4-BE49-F238E27FC236}">
                <a16:creationId xmlns:a16="http://schemas.microsoft.com/office/drawing/2014/main" id="{7C2682C9-2095-2E48-9153-387E21DFCDD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4692" name="Rectangle 3">
            <a:extLst>
              <a:ext uri="{FF2B5EF4-FFF2-40B4-BE49-F238E27FC236}">
                <a16:creationId xmlns:a16="http://schemas.microsoft.com/office/drawing/2014/main" id="{C71673F4-FCB8-3747-A538-8CA0E7A81B7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436654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7">
            <a:extLst>
              <a:ext uri="{FF2B5EF4-FFF2-40B4-BE49-F238E27FC236}">
                <a16:creationId xmlns:a16="http://schemas.microsoft.com/office/drawing/2014/main" id="{6D7DF14D-6609-B248-B640-3EB4138EF7D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DCBD991C-F9A5-2C43-A3D0-2A665B88002A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pPr eaLnBrk="1" hangingPunct="1"/>
              <a:t>16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115715" name="Rectangle 2">
            <a:extLst>
              <a:ext uri="{FF2B5EF4-FFF2-40B4-BE49-F238E27FC236}">
                <a16:creationId xmlns:a16="http://schemas.microsoft.com/office/drawing/2014/main" id="{28EBA23A-05EB-0E4E-8320-9D0B7B71CD8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6" name="Rectangle 3">
            <a:extLst>
              <a:ext uri="{FF2B5EF4-FFF2-40B4-BE49-F238E27FC236}">
                <a16:creationId xmlns:a16="http://schemas.microsoft.com/office/drawing/2014/main" id="{7BDD8592-D685-8C48-BC2A-B46CAC1FBB3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872363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Slide Image Placeholder 1">
            <a:extLst>
              <a:ext uri="{FF2B5EF4-FFF2-40B4-BE49-F238E27FC236}">
                <a16:creationId xmlns:a16="http://schemas.microsoft.com/office/drawing/2014/main" id="{3D329253-EBC8-F34A-8FD3-387601580DB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6739" name="Notes Placeholder 2">
            <a:extLst>
              <a:ext uri="{FF2B5EF4-FFF2-40B4-BE49-F238E27FC236}">
                <a16:creationId xmlns:a16="http://schemas.microsoft.com/office/drawing/2014/main" id="{A8A06433-EE56-2C43-A569-C6C14A3A6032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0DD570-55AD-CD4B-A804-681534B0587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6F29B96F-983F-304F-A411-3B76BFBD4E83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pPr eaLnBrk="1" hangingPunct="1"/>
              <a:t>17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63193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BFC76-A687-7B4B-B7C4-626092A4E7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7D0C56-5CE4-974A-9396-D3EB55B4D7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4DA849-C6BE-0D42-92BA-360B93EE9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4/9/18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DB5C5E-AC5B-A14E-A301-AD633DC7D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5D572F-30CF-9840-9A79-9226228BE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106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C5363-015D-7D4B-BAFF-135F6C4F8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1C766A-A719-2A44-9699-E3C404432B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1E4ADE-3ECD-8641-9FE0-CD597AA3D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4/9/18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53541-5822-2348-8881-F75DD26C0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EF7EAC-E5FB-A241-A525-745F31899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4430046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6E3AC36-B8F3-904D-9D44-3800404FE9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B37D3E-B28E-E04C-B298-29CCA5D7CE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F93EA0-EACD-4649-BF69-F205284D4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4/9/18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27CA7A-55ED-7443-A196-4D2842C27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9D338-29CC-A549-9D40-63A8AB4F7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7650622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2685" y="1990725"/>
            <a:ext cx="10390716" cy="990600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5" name="Rectangle 111"/>
          <p:cNvSpPr>
            <a:spLocks noChangeArrowheads="1"/>
          </p:cNvSpPr>
          <p:nvPr userDrawn="1"/>
        </p:nvSpPr>
        <p:spPr bwMode="auto">
          <a:xfrm>
            <a:off x="406400" y="838200"/>
            <a:ext cx="1049867" cy="3429000"/>
          </a:xfrm>
          <a:prstGeom prst="rect">
            <a:avLst/>
          </a:prstGeom>
          <a:gradFill rotWithShape="0">
            <a:gsLst>
              <a:gs pos="0">
                <a:srgbClr val="708FE6"/>
              </a:gs>
              <a:gs pos="100000">
                <a:srgbClr val="FFFFFF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sz="2000"/>
          </a:p>
        </p:txBody>
      </p:sp>
      <p:sp>
        <p:nvSpPr>
          <p:cNvPr id="6" name="Line 110"/>
          <p:cNvSpPr>
            <a:spLocks noChangeShapeType="1"/>
          </p:cNvSpPr>
          <p:nvPr userDrawn="1"/>
        </p:nvSpPr>
        <p:spPr bwMode="auto">
          <a:xfrm>
            <a:off x="1123951" y="1143000"/>
            <a:ext cx="0" cy="289560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2000"/>
          </a:p>
        </p:txBody>
      </p:sp>
      <p:sp>
        <p:nvSpPr>
          <p:cNvPr id="8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818217" y="3944938"/>
            <a:ext cx="85344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10" name="Rectangle 11"/>
          <p:cNvSpPr>
            <a:spLocks noChangeArrowheads="1"/>
          </p:cNvSpPr>
          <p:nvPr userDrawn="1"/>
        </p:nvSpPr>
        <p:spPr bwMode="auto">
          <a:xfrm flipV="1">
            <a:off x="268817" y="3011488"/>
            <a:ext cx="11590867" cy="55562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sz="2000"/>
          </a:p>
        </p:txBody>
      </p:sp>
      <p:pic>
        <p:nvPicPr>
          <p:cNvPr id="11" name="Picture 10" descr="Penn shield.gif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501061" y="2612508"/>
            <a:ext cx="878809" cy="740196"/>
          </a:xfrm>
          <a:prstGeom prst="rect">
            <a:avLst/>
          </a:prstGeom>
        </p:spPr>
      </p:pic>
      <p:sp>
        <p:nvSpPr>
          <p:cNvPr id="12" name="Rectangle 32"/>
          <p:cNvSpPr>
            <a:spLocks noChangeArrowheads="1"/>
          </p:cNvSpPr>
          <p:nvPr userDrawn="1"/>
        </p:nvSpPr>
        <p:spPr bwMode="auto">
          <a:xfrm>
            <a:off x="1" y="6605588"/>
            <a:ext cx="2331217" cy="2524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b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sz="900"/>
              <a:t>© 2013 A. Haeberlen, Z. Ives</a:t>
            </a:r>
            <a:endParaRPr lang="en-GB" sz="90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378CA-57F7-834F-A3B8-2F41FDE557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0E7C3A-CA92-5142-9827-289275BFED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36E172-3480-524D-A4CE-62BEC772E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4/9/18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ECCA29-E44B-4C43-BD55-3FCD251CD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014242-6B07-8543-919A-1FC4E1ADF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9467007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ACDA5-F91D-D044-B783-1882CD742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0242B5-90F0-4E4A-AAB6-B12084FC31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CF56A0-C271-B245-A1C9-25A589EF5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4/9/18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66E697-8320-434A-86D9-AAC230922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EB4B91-4A86-974C-8CCB-8A3EB058B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6896112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B212B-8369-DA4C-BABB-1A078941EE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790E38-4CB2-584D-B9E8-A2B2094BFE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6C5A60-5C7D-254F-9697-BF3AEA3A3A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CFB941-C882-CC41-A9CF-2E02FA3FC5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4/9/18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9EE5D5-3BD1-6B4E-B031-3D61A515D8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F84497-F0E4-324C-96C4-4BDF38002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9670515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9C25F-5F64-AB4A-BBF5-77AF58584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848DA2-5CA8-1F4E-9841-4BBF63574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3FFDB4-FED0-1C4F-8D7D-17B0867BD9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BD7F3F-2DF5-3447-AAF3-1776599017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613463-9787-6941-B670-25EC1557F0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10F4E8-78E2-3747-80C1-43D61721C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4/9/18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BC262F4-0E96-6C4F-B0F2-DF033F911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680677-D036-7543-8C21-49D40D16F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3045931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5E4D1-730E-504F-9683-098495A95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4C212F-EA7C-C045-BCB8-108319BCD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4/9/18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36530A-03A9-CA4D-B18F-9C4F56378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F73F1B-9FF0-8641-9282-74CC1E49A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463311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740EEF-C38B-144B-821E-4975E49F3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4/9/18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ABF87A-B408-1D4E-A728-89D503529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4A79A3-BC23-5049-AB5A-EEBEFC1DD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9640783"/>
      </p:ext>
    </p:extLst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8979A-65AB-B347-9E09-756CA6284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205E94-A13D-4147-89EB-2AE179F7EE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5A8F7D-3AD4-1D43-A088-C33A031872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D2DD2C-19B1-0A43-9570-9A1842C00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4/9/18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8A2C57-1FDB-C346-95CB-FA52DB282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896CB0-35B3-1D4E-8AD4-4B0E0C05C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4505574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DD222-4F45-014E-98B9-BC327CE71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ECB534-A460-C74C-B118-2356A474DA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56C72C-FBD3-8440-AED3-C06C44303E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971F36-EF5A-5F46-9C28-6E6A7D474C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4/9/18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3FA358-451B-7942-B0C1-D0B7B9D6D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C32310-9E80-224C-B30E-CC263F97C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1300854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9D4BDC-9DBC-F647-991C-B00D6C38D0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B5DE1C-9DB9-0E43-B50B-973E8289EE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081C8A-F206-BA43-8D7E-04234D39F2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4/9/18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43EDD4-9495-C047-B664-F26C636480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A8D715-2296-A64B-AA69-3A1F4CFB77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10589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658" r:id="rId1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4.png"/><Relationship Id="rId4" Type="http://schemas.openxmlformats.org/officeDocument/2006/relationships/oleObject" Target="../embeddings/oleObject1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nf.ed.ac.uk/teaching/courses/mlsc/Notes/Lecture4/BiasVariance.pdf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techrepublic.com/article/apache-hadoop-the-smart-persons-guide/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tiff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 title="intersecting circles">
            <a:extLst>
              <a:ext uri="{FF2B5EF4-FFF2-40B4-BE49-F238E27FC236}">
                <a16:creationId xmlns:a16="http://schemas.microsoft.com/office/drawing/2014/main" id="{D2C4BFA1-2075-4901-9E24-E41D1FDD51FD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55481" y="498348"/>
            <a:ext cx="9902663" cy="5861304"/>
            <a:chOff x="1155481" y="498348"/>
            <a:chExt cx="9902663" cy="5861304"/>
          </a:xfrm>
        </p:grpSpPr>
        <p:sp>
          <p:nvSpPr>
            <p:cNvPr id="11" name="Oval 5">
              <a:extLst>
                <a:ext uri="{FF2B5EF4-FFF2-40B4-BE49-F238E27FC236}">
                  <a16:creationId xmlns:a16="http://schemas.microsoft.com/office/drawing/2014/main" id="{985A7375-E3AF-4F5C-85AE-17E8832952CA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5481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0307F65-8304-4FA8-A841-D4D7625411BE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196840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3" name="Oval 5">
              <a:extLst>
                <a:ext uri="{FF2B5EF4-FFF2-40B4-BE49-F238E27FC236}">
                  <a16:creationId xmlns:a16="http://schemas.microsoft.com/office/drawing/2014/main" id="{C8B8394C-136F-4E05-A002-D93A5E79CD50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65348" y="498348"/>
              <a:ext cx="5861304" cy="5861304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</p:sp>
      </p:grpSp>
      <p:sp>
        <p:nvSpPr>
          <p:cNvPr id="15" name="Rectangle 14" title="ribbon">
            <a:extLst>
              <a:ext uri="{FF2B5EF4-FFF2-40B4-BE49-F238E27FC236}">
                <a16:creationId xmlns:a16="http://schemas.microsoft.com/office/drawing/2014/main" id="{053FB2EE-284F-4C87-AB3D-BBF87A9FAB9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514600"/>
            <a:ext cx="12192000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CC2FBD-8C4B-2146-AE14-A88E3CF552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76538"/>
            <a:ext cx="9144000" cy="1381188"/>
          </a:xfrm>
        </p:spPr>
        <p:txBody>
          <a:bodyPr anchor="ctr">
            <a:normAutofit/>
          </a:bodyPr>
          <a:lstStyle/>
          <a:p>
            <a:r>
              <a:rPr lang="en-US" sz="4000" dirty="0">
                <a:solidFill>
                  <a:schemeClr val="bg2"/>
                </a:solidFill>
              </a:rPr>
              <a:t>Artificial Intelligence and Machine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F6F40A-9BF5-374E-A82E-D4F82F985D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95800"/>
            <a:ext cx="9144000" cy="762000"/>
          </a:xfrm>
        </p:spPr>
        <p:txBody>
          <a:bodyPr>
            <a:normAutofit/>
          </a:bodyPr>
          <a:lstStyle/>
          <a:p>
            <a:r>
              <a:rPr lang="en-US" sz="1800" dirty="0"/>
              <a:t>CITS5503 </a:t>
            </a:r>
            <a:r>
              <a:rPr lang="en-US" sz="1800" dirty="0" err="1"/>
              <a:t>Dr</a:t>
            </a:r>
            <a:r>
              <a:rPr lang="en-US" sz="1800" dirty="0"/>
              <a:t> David Glance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931072-FB47-7040-9097-1D239FF6D9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endParaRPr lang="en-GB">
              <a:solidFill>
                <a:schemeClr val="tx1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1B65A9-0C4E-8942-A516-4AF7D9D7F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fld id="{05072F42-4DFA-4725-86F9-7594E4AB4EB5}" type="slidenum">
              <a:rPr lang="en-GB">
                <a:solidFill>
                  <a:schemeClr val="tx1"/>
                </a:solidFill>
              </a:rPr>
              <a:pPr/>
              <a:t>2</a:t>
            </a:fld>
            <a:endParaRPr lang="en-GB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34016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722654FD-C479-2A4B-80E5-E6456978A063}"/>
              </a:ext>
            </a:extLst>
          </p:cNvPr>
          <p:cNvSpPr/>
          <p:nvPr/>
        </p:nvSpPr>
        <p:spPr>
          <a:xfrm>
            <a:off x="8839200" y="5562600"/>
            <a:ext cx="1752600" cy="9144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dirty="0">
                <a:solidFill>
                  <a:srgbClr val="000000"/>
                </a:solidFill>
              </a:rPr>
              <a:t>Prediction</a:t>
            </a:r>
          </a:p>
        </p:txBody>
      </p:sp>
      <p:sp>
        <p:nvSpPr>
          <p:cNvPr id="54275" name="Title 1">
            <a:extLst>
              <a:ext uri="{FF2B5EF4-FFF2-40B4-BE49-F238E27FC236}">
                <a16:creationId xmlns:a16="http://schemas.microsoft.com/office/drawing/2014/main" id="{4E42F4E4-0225-4A4B-B2C2-F486EB3FC0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1"/>
            <a:ext cx="8229600" cy="792163"/>
          </a:xfrm>
        </p:spPr>
        <p:txBody>
          <a:bodyPr/>
          <a:lstStyle/>
          <a:p>
            <a:r>
              <a:rPr lang="en-US" altLang="en-US"/>
              <a:t>Steps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78757EA8-43D3-9847-BDE6-721D9E2DD7B8}"/>
              </a:ext>
            </a:extLst>
          </p:cNvPr>
          <p:cNvSpPr/>
          <p:nvPr/>
        </p:nvSpPr>
        <p:spPr>
          <a:xfrm>
            <a:off x="6781800" y="990600"/>
            <a:ext cx="1600200" cy="8382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dirty="0">
                <a:solidFill>
                  <a:srgbClr val="000000"/>
                </a:solidFill>
              </a:rPr>
              <a:t>Training Labels</a:t>
            </a:r>
          </a:p>
        </p:txBody>
      </p:sp>
      <p:grpSp>
        <p:nvGrpSpPr>
          <p:cNvPr id="54277" name="Group 12">
            <a:extLst>
              <a:ext uri="{FF2B5EF4-FFF2-40B4-BE49-F238E27FC236}">
                <a16:creationId xmlns:a16="http://schemas.microsoft.com/office/drawing/2014/main" id="{D662876D-E599-374E-8C43-F2675777504E}"/>
              </a:ext>
            </a:extLst>
          </p:cNvPr>
          <p:cNvGrpSpPr>
            <a:grpSpLocks/>
          </p:cNvGrpSpPr>
          <p:nvPr/>
        </p:nvGrpSpPr>
        <p:grpSpPr bwMode="auto">
          <a:xfrm>
            <a:off x="1600200" y="1570038"/>
            <a:ext cx="2438400" cy="3078162"/>
            <a:chOff x="228600" y="1417320"/>
            <a:chExt cx="2438400" cy="2849880"/>
          </a:xfrm>
        </p:grpSpPr>
        <p:sp>
          <p:nvSpPr>
            <p:cNvPr id="54296" name="TextBox 7">
              <a:extLst>
                <a:ext uri="{FF2B5EF4-FFF2-40B4-BE49-F238E27FC236}">
                  <a16:creationId xmlns:a16="http://schemas.microsoft.com/office/drawing/2014/main" id="{BBBF1164-463D-DE48-8A7C-A7268DD8288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3400" y="1417320"/>
              <a:ext cx="1828800" cy="7693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>
                  <a:solidFill>
                    <a:srgbClr val="000000"/>
                  </a:solidFill>
                </a:rPr>
                <a:t>Training Images</a:t>
              </a:r>
            </a:p>
          </p:txBody>
        </p:sp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D1903C11-4BF9-034C-8522-60975BBA61E2}"/>
                </a:ext>
              </a:extLst>
            </p:cNvPr>
            <p:cNvSpPr/>
            <p:nvPr/>
          </p:nvSpPr>
          <p:spPr>
            <a:xfrm>
              <a:off x="228600" y="1448185"/>
              <a:ext cx="2438400" cy="281901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2400" dirty="0">
                <a:solidFill>
                  <a:srgbClr val="000000"/>
                </a:solidFill>
              </a:endParaRPr>
            </a:p>
          </p:txBody>
        </p:sp>
      </p:grp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642A1F5A-0EFB-204F-816B-80F0F708244C}"/>
              </a:ext>
            </a:extLst>
          </p:cNvPr>
          <p:cNvSpPr/>
          <p:nvPr/>
        </p:nvSpPr>
        <p:spPr>
          <a:xfrm>
            <a:off x="6934200" y="2438400"/>
            <a:ext cx="1371600" cy="9144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dirty="0">
                <a:solidFill>
                  <a:srgbClr val="000000"/>
                </a:solidFill>
              </a:rPr>
              <a:t>Training</a:t>
            </a:r>
          </a:p>
        </p:txBody>
      </p:sp>
      <p:sp>
        <p:nvSpPr>
          <p:cNvPr id="54279" name="TextBox 13">
            <a:extLst>
              <a:ext uri="{FF2B5EF4-FFF2-40B4-BE49-F238E27FC236}">
                <a16:creationId xmlns:a16="http://schemas.microsoft.com/office/drawing/2014/main" id="{551618A5-E70C-884C-A3AD-FF4B2565E3F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76450" y="838201"/>
            <a:ext cx="158115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b="1">
                <a:solidFill>
                  <a:srgbClr val="000000"/>
                </a:solidFill>
              </a:rPr>
              <a:t>Training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082B0568-A38D-6044-9C53-BC30E5D6B557}"/>
              </a:ext>
            </a:extLst>
          </p:cNvPr>
          <p:cNvSpPr/>
          <p:nvPr/>
        </p:nvSpPr>
        <p:spPr>
          <a:xfrm>
            <a:off x="4724400" y="2438400"/>
            <a:ext cx="1524000" cy="9144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dirty="0">
                <a:solidFill>
                  <a:srgbClr val="000000"/>
                </a:solidFill>
              </a:rPr>
              <a:t>Image Features</a:t>
            </a:r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95077603-73DF-EC41-BD45-09EB01A0F036}"/>
              </a:ext>
            </a:extLst>
          </p:cNvPr>
          <p:cNvSpPr/>
          <p:nvPr/>
        </p:nvSpPr>
        <p:spPr>
          <a:xfrm>
            <a:off x="4114800" y="2743200"/>
            <a:ext cx="533400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17" name="Right Arrow 16">
            <a:extLst>
              <a:ext uri="{FF2B5EF4-FFF2-40B4-BE49-F238E27FC236}">
                <a16:creationId xmlns:a16="http://schemas.microsoft.com/office/drawing/2014/main" id="{D4A6B83F-8959-674B-BF15-F97BC4622BC7}"/>
              </a:ext>
            </a:extLst>
          </p:cNvPr>
          <p:cNvSpPr/>
          <p:nvPr/>
        </p:nvSpPr>
        <p:spPr>
          <a:xfrm>
            <a:off x="6324600" y="2743200"/>
            <a:ext cx="533400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18" name="Right Arrow 17">
            <a:extLst>
              <a:ext uri="{FF2B5EF4-FFF2-40B4-BE49-F238E27FC236}">
                <a16:creationId xmlns:a16="http://schemas.microsoft.com/office/drawing/2014/main" id="{A16FB687-74AB-B745-8FE5-C66B15F7DFC7}"/>
              </a:ext>
            </a:extLst>
          </p:cNvPr>
          <p:cNvSpPr/>
          <p:nvPr/>
        </p:nvSpPr>
        <p:spPr>
          <a:xfrm rot="5400000">
            <a:off x="7345363" y="1981200"/>
            <a:ext cx="457200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4734332C-F058-2E4D-B00B-76E1B0BCDD61}"/>
              </a:ext>
            </a:extLst>
          </p:cNvPr>
          <p:cNvSpPr/>
          <p:nvPr/>
        </p:nvSpPr>
        <p:spPr>
          <a:xfrm>
            <a:off x="4267200" y="5562600"/>
            <a:ext cx="1752600" cy="9144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dirty="0">
                <a:solidFill>
                  <a:srgbClr val="000000"/>
                </a:solidFill>
              </a:rPr>
              <a:t>Image Features</a:t>
            </a:r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9873D74F-4CD5-1743-8F20-6DF41084A58E}"/>
              </a:ext>
            </a:extLst>
          </p:cNvPr>
          <p:cNvSpPr/>
          <p:nvPr/>
        </p:nvSpPr>
        <p:spPr>
          <a:xfrm>
            <a:off x="3657600" y="5867400"/>
            <a:ext cx="533400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10254" name="TextBox 20">
            <a:extLst>
              <a:ext uri="{FF2B5EF4-FFF2-40B4-BE49-F238E27FC236}">
                <a16:creationId xmlns:a16="http://schemas.microsoft.com/office/drawing/2014/main" id="{2B97FFEF-06A5-6344-A13A-8C65671007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44714" y="4800601"/>
            <a:ext cx="1436687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b="1">
                <a:solidFill>
                  <a:srgbClr val="000000"/>
                </a:solidFill>
              </a:rPr>
              <a:t>Testing</a:t>
            </a:r>
          </a:p>
        </p:txBody>
      </p:sp>
      <p:sp>
        <p:nvSpPr>
          <p:cNvPr id="10255" name="TextBox 21">
            <a:extLst>
              <a:ext uri="{FF2B5EF4-FFF2-40B4-BE49-F238E27FC236}">
                <a16:creationId xmlns:a16="http://schemas.microsoft.com/office/drawing/2014/main" id="{F82607FB-5C0A-3C4F-80DE-4A2DEF79E2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6396038"/>
            <a:ext cx="16891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>
                <a:solidFill>
                  <a:srgbClr val="000000"/>
                </a:solidFill>
              </a:rPr>
              <a:t>Test Image</a:t>
            </a:r>
          </a:p>
        </p:txBody>
      </p:sp>
      <p:sp>
        <p:nvSpPr>
          <p:cNvPr id="23" name="Right Arrow 22">
            <a:extLst>
              <a:ext uri="{FF2B5EF4-FFF2-40B4-BE49-F238E27FC236}">
                <a16:creationId xmlns:a16="http://schemas.microsoft.com/office/drawing/2014/main" id="{966847FA-625C-BC44-AAA3-B97C849560D0}"/>
              </a:ext>
            </a:extLst>
          </p:cNvPr>
          <p:cNvSpPr/>
          <p:nvPr/>
        </p:nvSpPr>
        <p:spPr>
          <a:xfrm>
            <a:off x="8382000" y="2743200"/>
            <a:ext cx="533400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4558AC46-458F-5743-BAA8-2427AF205B80}"/>
              </a:ext>
            </a:extLst>
          </p:cNvPr>
          <p:cNvSpPr/>
          <p:nvPr/>
        </p:nvSpPr>
        <p:spPr>
          <a:xfrm>
            <a:off x="9067800" y="2438400"/>
            <a:ext cx="1524000" cy="9144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dirty="0">
                <a:solidFill>
                  <a:srgbClr val="000000"/>
                </a:solidFill>
              </a:rPr>
              <a:t>Learned model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37D4E60C-51F1-A343-83C7-C642B70F2725}"/>
              </a:ext>
            </a:extLst>
          </p:cNvPr>
          <p:cNvSpPr/>
          <p:nvPr/>
        </p:nvSpPr>
        <p:spPr>
          <a:xfrm>
            <a:off x="6705600" y="5562600"/>
            <a:ext cx="1752600" cy="9144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dirty="0">
                <a:solidFill>
                  <a:srgbClr val="000000"/>
                </a:solidFill>
              </a:rPr>
              <a:t>Learned model</a:t>
            </a:r>
          </a:p>
        </p:txBody>
      </p:sp>
      <p:sp>
        <p:nvSpPr>
          <p:cNvPr id="26" name="Right Arrow 25">
            <a:extLst>
              <a:ext uri="{FF2B5EF4-FFF2-40B4-BE49-F238E27FC236}">
                <a16:creationId xmlns:a16="http://schemas.microsoft.com/office/drawing/2014/main" id="{04534315-DB16-BD4D-A615-4547803ABFB5}"/>
              </a:ext>
            </a:extLst>
          </p:cNvPr>
          <p:cNvSpPr/>
          <p:nvPr/>
        </p:nvSpPr>
        <p:spPr>
          <a:xfrm>
            <a:off x="6096000" y="5867400"/>
            <a:ext cx="533400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328A994-2A5B-F94C-B830-8A0D289616F3}"/>
              </a:ext>
            </a:extLst>
          </p:cNvPr>
          <p:cNvSpPr txBox="1"/>
          <p:nvPr/>
        </p:nvSpPr>
        <p:spPr>
          <a:xfrm>
            <a:off x="7848600" y="6581776"/>
            <a:ext cx="2819400" cy="2762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srgbClr val="FFFFFF">
                    <a:lumMod val="65000"/>
                  </a:srgbClr>
                </a:solidFill>
                <a:latin typeface="Arial" charset="0"/>
              </a:rPr>
              <a:t>Slide credit: D. </a:t>
            </a:r>
            <a:r>
              <a:rPr lang="en-US" sz="1200" dirty="0" err="1">
                <a:solidFill>
                  <a:srgbClr val="FFFFFF">
                    <a:lumMod val="65000"/>
                  </a:srgbClr>
                </a:solidFill>
                <a:latin typeface="Arial" charset="0"/>
              </a:rPr>
              <a:t>Hoiem</a:t>
            </a:r>
            <a:r>
              <a:rPr lang="en-US" sz="1200" dirty="0">
                <a:solidFill>
                  <a:srgbClr val="FFFFFF">
                    <a:lumMod val="65000"/>
                  </a:srgbClr>
                </a:solidFill>
                <a:latin typeface="Arial" charset="0"/>
              </a:rPr>
              <a:t> and L. </a:t>
            </a:r>
            <a:r>
              <a:rPr lang="en-US" sz="1200" dirty="0" err="1">
                <a:solidFill>
                  <a:srgbClr val="FFFFFF">
                    <a:lumMod val="65000"/>
                  </a:srgbClr>
                </a:solidFill>
                <a:latin typeface="Arial" charset="0"/>
              </a:rPr>
              <a:t>Lazebnik</a:t>
            </a:r>
            <a:endParaRPr lang="en-US" sz="1200" dirty="0">
              <a:solidFill>
                <a:srgbClr val="FFFFFF">
                  <a:lumMod val="65000"/>
                </a:srgbClr>
              </a:solidFill>
              <a:latin typeface="Arial" charset="0"/>
            </a:endParaRPr>
          </a:p>
        </p:txBody>
      </p:sp>
      <p:sp>
        <p:nvSpPr>
          <p:cNvPr id="32" name="Right Arrow 31">
            <a:extLst>
              <a:ext uri="{FF2B5EF4-FFF2-40B4-BE49-F238E27FC236}">
                <a16:creationId xmlns:a16="http://schemas.microsoft.com/office/drawing/2014/main" id="{1004F916-63BB-7B4D-A3CF-033621398F74}"/>
              </a:ext>
            </a:extLst>
          </p:cNvPr>
          <p:cNvSpPr/>
          <p:nvPr/>
        </p:nvSpPr>
        <p:spPr>
          <a:xfrm>
            <a:off x="8458200" y="5867400"/>
            <a:ext cx="457200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pic>
        <p:nvPicPr>
          <p:cNvPr id="54294" name="Picture 2">
            <a:extLst>
              <a:ext uri="{FF2B5EF4-FFF2-40B4-BE49-F238E27FC236}">
                <a16:creationId xmlns:a16="http://schemas.microsoft.com/office/drawing/2014/main" id="{71D38201-C908-7B4D-8DFD-8A153B4D5C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1" y="2438400"/>
            <a:ext cx="2238375" cy="190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21" name="Picture 1">
            <a:extLst>
              <a:ext uri="{FF2B5EF4-FFF2-40B4-BE49-F238E27FC236}">
                <a16:creationId xmlns:a16="http://schemas.microsoft.com/office/drawing/2014/main" id="{7487F0E4-DDDB-294E-AEB6-8815E9C662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400" y="5638800"/>
            <a:ext cx="800100" cy="800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25563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10" grpId="0" animBg="1"/>
      <p:bldP spid="12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10254" grpId="0"/>
      <p:bldP spid="10255" grpId="0"/>
      <p:bldP spid="23" grpId="0" animBg="1"/>
      <p:bldP spid="24" grpId="0" animBg="1"/>
      <p:bldP spid="25" grpId="0" animBg="1"/>
      <p:bldP spid="26" grpId="0" animBg="1"/>
      <p:bldP spid="3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Title 1">
            <a:extLst>
              <a:ext uri="{FF2B5EF4-FFF2-40B4-BE49-F238E27FC236}">
                <a16:creationId xmlns:a16="http://schemas.microsoft.com/office/drawing/2014/main" id="{D511D1CC-5863-FC4E-BCB5-32162EB38F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CC9198-5B40-5E4F-8109-266BAE78C5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en-US"/>
              <a:t>Raw pixels</a:t>
            </a:r>
          </a:p>
          <a:p>
            <a:pPr>
              <a:buFontTx/>
              <a:buNone/>
            </a:pPr>
            <a:endParaRPr lang="en-US" altLang="en-US"/>
          </a:p>
          <a:p>
            <a:pPr>
              <a:buFontTx/>
              <a:buNone/>
            </a:pPr>
            <a:endParaRPr lang="en-US" altLang="en-US"/>
          </a:p>
          <a:p>
            <a:r>
              <a:rPr lang="en-US" altLang="en-US"/>
              <a:t>Histograms</a:t>
            </a:r>
          </a:p>
          <a:p>
            <a:endParaRPr lang="en-US" altLang="en-US"/>
          </a:p>
          <a:p>
            <a:endParaRPr lang="en-US" altLang="en-US"/>
          </a:p>
          <a:p>
            <a:r>
              <a:rPr lang="en-US" altLang="en-US"/>
              <a:t>GIST descriptors</a:t>
            </a:r>
          </a:p>
          <a:p>
            <a:pPr>
              <a:buFontTx/>
              <a:buNone/>
            </a:pPr>
            <a:endParaRPr lang="en-US" altLang="en-US"/>
          </a:p>
          <a:p>
            <a:pPr>
              <a:buFontTx/>
              <a:buNone/>
            </a:pPr>
            <a:endParaRPr lang="en-US" altLang="en-US"/>
          </a:p>
          <a:p>
            <a:r>
              <a:rPr lang="en-US" altLang="en-US"/>
              <a:t>…</a:t>
            </a:r>
          </a:p>
        </p:txBody>
      </p:sp>
      <p:pic>
        <p:nvPicPr>
          <p:cNvPr id="4" name="Picture 2" descr="C:\Documents and Settings\Derek Hoiem\My Documents\Classes\Spring10 - Computer Vision\figs\child_in_field.png">
            <a:extLst>
              <a:ext uri="{FF2B5EF4-FFF2-40B4-BE49-F238E27FC236}">
                <a16:creationId xmlns:a16="http://schemas.microsoft.com/office/drawing/2014/main" id="{13ACB5A3-B724-5046-9760-9C1CC5B546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7064" y="2043114"/>
            <a:ext cx="2446337" cy="1614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7D0F31EC-D592-8F46-ABA8-BB94D5ADAC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22" t="12444" r="33333" b="43111"/>
          <a:stretch>
            <a:fillRect/>
          </a:stretch>
        </p:blipFill>
        <p:spPr bwMode="auto">
          <a:xfrm>
            <a:off x="8305801" y="1981200"/>
            <a:ext cx="2079625" cy="167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42" descr="0681_gist_photoshopped">
            <a:extLst>
              <a:ext uri="{FF2B5EF4-FFF2-40B4-BE49-F238E27FC236}">
                <a16:creationId xmlns:a16="http://schemas.microsoft.com/office/drawing/2014/main" id="{15575B1A-7531-884C-945A-2377A2A9F8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5800" y="4038600"/>
            <a:ext cx="2241550" cy="175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ED0452C0-FE0F-2A41-AAC0-1EEAB7D6AA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0" y="4038600"/>
            <a:ext cx="2389188" cy="175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3233CFD-699C-A14B-928B-DE9402EB501A}"/>
              </a:ext>
            </a:extLst>
          </p:cNvPr>
          <p:cNvSpPr txBox="1"/>
          <p:nvPr/>
        </p:nvSpPr>
        <p:spPr>
          <a:xfrm>
            <a:off x="8839201" y="6581776"/>
            <a:ext cx="1812925" cy="27622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srgbClr val="FFFFFF">
                    <a:lumMod val="65000"/>
                  </a:srgbClr>
                </a:solidFill>
                <a:latin typeface="Arial" charset="0"/>
              </a:rPr>
              <a:t>Slide credit: L. </a:t>
            </a:r>
            <a:r>
              <a:rPr lang="en-US" sz="1200" dirty="0" err="1">
                <a:solidFill>
                  <a:srgbClr val="FFFFFF">
                    <a:lumMod val="65000"/>
                  </a:srgbClr>
                </a:solidFill>
                <a:latin typeface="Arial" charset="0"/>
              </a:rPr>
              <a:t>Lazebnik</a:t>
            </a:r>
            <a:endParaRPr lang="en-US" sz="1200" dirty="0">
              <a:solidFill>
                <a:srgbClr val="FFFFFF">
                  <a:lumMod val="65000"/>
                </a:srgbClr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5085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Title 1">
            <a:extLst>
              <a:ext uri="{FF2B5EF4-FFF2-40B4-BE49-F238E27FC236}">
                <a16:creationId xmlns:a16="http://schemas.microsoft.com/office/drawing/2014/main" id="{AE48495A-EF5D-A24C-B450-FBFDFEE6E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Classifiers: Nearest neighbor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8F759C-E630-FF44-B06F-CDDCCB8905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2600" y="4495801"/>
            <a:ext cx="8686800" cy="1325563"/>
          </a:xfrm>
        </p:spPr>
        <p:txBody>
          <a:bodyPr>
            <a:normAutofit fontScale="70000" lnSpcReduction="20000"/>
          </a:bodyPr>
          <a:lstStyle/>
          <a:p>
            <a:pPr>
              <a:buFontTx/>
              <a:buNone/>
            </a:pPr>
            <a:r>
              <a:rPr lang="en-US" altLang="en-US">
                <a:solidFill>
                  <a:srgbClr val="0000FF"/>
                </a:solidFill>
              </a:rPr>
              <a:t>f(</a:t>
            </a:r>
            <a:r>
              <a:rPr lang="en-US" altLang="en-US" b="1">
                <a:solidFill>
                  <a:srgbClr val="0000FF"/>
                </a:solidFill>
              </a:rPr>
              <a:t>x</a:t>
            </a:r>
            <a:r>
              <a:rPr lang="en-US" altLang="en-US">
                <a:solidFill>
                  <a:srgbClr val="0000FF"/>
                </a:solidFill>
              </a:rPr>
              <a:t>) = label of the training example nearest to </a:t>
            </a:r>
            <a:r>
              <a:rPr lang="en-US" altLang="en-US" b="1">
                <a:solidFill>
                  <a:srgbClr val="0000FF"/>
                </a:solidFill>
              </a:rPr>
              <a:t>x</a:t>
            </a:r>
          </a:p>
          <a:p>
            <a:endParaRPr lang="en-US" altLang="en-US" sz="2400"/>
          </a:p>
          <a:p>
            <a:r>
              <a:rPr lang="en-US" altLang="en-US" sz="2400"/>
              <a:t>All we need is a distance function for our inputs</a:t>
            </a:r>
          </a:p>
          <a:p>
            <a:r>
              <a:rPr lang="en-US" altLang="en-US" sz="2400"/>
              <a:t>No training required!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3486184-2F53-F649-8D94-0F7CD4E3AE98}"/>
              </a:ext>
            </a:extLst>
          </p:cNvPr>
          <p:cNvSpPr/>
          <p:nvPr/>
        </p:nvSpPr>
        <p:spPr>
          <a:xfrm>
            <a:off x="3733800" y="1828800"/>
            <a:ext cx="228600" cy="228600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04C7E3A-35A3-0F47-9220-F8D8F2B6D296}"/>
              </a:ext>
            </a:extLst>
          </p:cNvPr>
          <p:cNvSpPr/>
          <p:nvPr/>
        </p:nvSpPr>
        <p:spPr>
          <a:xfrm>
            <a:off x="4267200" y="2514600"/>
            <a:ext cx="228600" cy="228600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7CDC0AA-78BB-5647-BD03-BB6335F768BB}"/>
              </a:ext>
            </a:extLst>
          </p:cNvPr>
          <p:cNvSpPr/>
          <p:nvPr/>
        </p:nvSpPr>
        <p:spPr>
          <a:xfrm>
            <a:off x="4800600" y="1752600"/>
            <a:ext cx="228600" cy="228600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9E6A1A4-892D-234D-BB76-DFBAFBB85DE9}"/>
              </a:ext>
            </a:extLst>
          </p:cNvPr>
          <p:cNvSpPr/>
          <p:nvPr/>
        </p:nvSpPr>
        <p:spPr>
          <a:xfrm>
            <a:off x="3886200" y="3276600"/>
            <a:ext cx="228600" cy="228600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76AF635-E12D-7A4A-80F8-85F0FB4BFADB}"/>
              </a:ext>
            </a:extLst>
          </p:cNvPr>
          <p:cNvSpPr/>
          <p:nvPr/>
        </p:nvSpPr>
        <p:spPr>
          <a:xfrm>
            <a:off x="5257800" y="2971800"/>
            <a:ext cx="228600" cy="228600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1FC7B28-CE9F-9042-A5B6-F29731F32EAC}"/>
              </a:ext>
            </a:extLst>
          </p:cNvPr>
          <p:cNvSpPr/>
          <p:nvPr/>
        </p:nvSpPr>
        <p:spPr>
          <a:xfrm>
            <a:off x="5105400" y="3733800"/>
            <a:ext cx="228600" cy="228600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D39B313-96EA-1C42-BB92-DC88BD354830}"/>
              </a:ext>
            </a:extLst>
          </p:cNvPr>
          <p:cNvSpPr/>
          <p:nvPr/>
        </p:nvSpPr>
        <p:spPr>
          <a:xfrm>
            <a:off x="7315200" y="2057400"/>
            <a:ext cx="228600" cy="2286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F7833DA-D8FE-FD47-86E5-3D888047C60D}"/>
              </a:ext>
            </a:extLst>
          </p:cNvPr>
          <p:cNvSpPr/>
          <p:nvPr/>
        </p:nvSpPr>
        <p:spPr>
          <a:xfrm>
            <a:off x="6553200" y="2743200"/>
            <a:ext cx="228600" cy="2286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14B4C2C-CA5B-7046-A726-8477FC2CC533}"/>
              </a:ext>
            </a:extLst>
          </p:cNvPr>
          <p:cNvSpPr/>
          <p:nvPr/>
        </p:nvSpPr>
        <p:spPr>
          <a:xfrm>
            <a:off x="7315200" y="3124200"/>
            <a:ext cx="228600" cy="2286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A7308E63-E638-5641-80DA-3724595D47A9}"/>
              </a:ext>
            </a:extLst>
          </p:cNvPr>
          <p:cNvSpPr/>
          <p:nvPr/>
        </p:nvSpPr>
        <p:spPr>
          <a:xfrm>
            <a:off x="6400800" y="1676400"/>
            <a:ext cx="228600" cy="2286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60BDF0B-3BBA-D84A-92F9-B14DA9B3608F}"/>
              </a:ext>
            </a:extLst>
          </p:cNvPr>
          <p:cNvSpPr/>
          <p:nvPr/>
        </p:nvSpPr>
        <p:spPr>
          <a:xfrm>
            <a:off x="6781800" y="2286000"/>
            <a:ext cx="228600" cy="2286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F0DC98C-CA3D-BD48-B4EC-11D6E6429960}"/>
              </a:ext>
            </a:extLst>
          </p:cNvPr>
          <p:cNvSpPr/>
          <p:nvPr/>
        </p:nvSpPr>
        <p:spPr>
          <a:xfrm>
            <a:off x="6400800" y="3581400"/>
            <a:ext cx="228600" cy="2286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EBC64D0-B50E-FF4F-8A86-298931732D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81600" y="2235200"/>
            <a:ext cx="10668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600">
                <a:solidFill>
                  <a:srgbClr val="000000"/>
                </a:solidFill>
              </a:rPr>
              <a:t>Test example</a:t>
            </a:r>
          </a:p>
        </p:txBody>
      </p:sp>
      <p:sp>
        <p:nvSpPr>
          <p:cNvPr id="56337" name="TextBox 18">
            <a:extLst>
              <a:ext uri="{FF2B5EF4-FFF2-40B4-BE49-F238E27FC236}">
                <a16:creationId xmlns:a16="http://schemas.microsoft.com/office/drawing/2014/main" id="{F9189540-6FE7-9344-90CC-7C5E1A8428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14600" y="2286001"/>
            <a:ext cx="12954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600">
                <a:solidFill>
                  <a:srgbClr val="0000FF"/>
                </a:solidFill>
              </a:rPr>
              <a:t>Training examples from class 1</a:t>
            </a:r>
          </a:p>
        </p:txBody>
      </p:sp>
      <p:sp>
        <p:nvSpPr>
          <p:cNvPr id="56338" name="TextBox 19">
            <a:extLst>
              <a:ext uri="{FF2B5EF4-FFF2-40B4-BE49-F238E27FC236}">
                <a16:creationId xmlns:a16="http://schemas.microsoft.com/office/drawing/2014/main" id="{BA5F6BBF-08E4-F54B-ACE5-482D126A76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72400" y="2133601"/>
            <a:ext cx="12954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600">
                <a:solidFill>
                  <a:srgbClr val="FF0000"/>
                </a:solidFill>
              </a:rPr>
              <a:t>Training examples from class 2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E1E0FF9-BDCE-794B-A4F4-237D807A42B8}"/>
              </a:ext>
            </a:extLst>
          </p:cNvPr>
          <p:cNvCxnSpPr/>
          <p:nvPr/>
        </p:nvCxnSpPr>
        <p:spPr>
          <a:xfrm rot="16200000" flipV="1">
            <a:off x="4876800" y="2057400"/>
            <a:ext cx="381000" cy="228600"/>
          </a:xfrm>
          <a:prstGeom prst="straightConnector1">
            <a:avLst/>
          </a:prstGeom>
          <a:ln w="25400">
            <a:solidFill>
              <a:srgbClr val="0000FF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Diamond 20">
            <a:extLst>
              <a:ext uri="{FF2B5EF4-FFF2-40B4-BE49-F238E27FC236}">
                <a16:creationId xmlns:a16="http://schemas.microsoft.com/office/drawing/2014/main" id="{3CF72207-81D3-C54E-8943-407B8FD81EFE}"/>
              </a:ext>
            </a:extLst>
          </p:cNvPr>
          <p:cNvSpPr/>
          <p:nvPr/>
        </p:nvSpPr>
        <p:spPr>
          <a:xfrm>
            <a:off x="5029200" y="2209800"/>
            <a:ext cx="304800" cy="304800"/>
          </a:xfrm>
          <a:prstGeom prst="diamond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DF13B6A-4988-D24E-BA1C-DAC658973195}"/>
              </a:ext>
            </a:extLst>
          </p:cNvPr>
          <p:cNvSpPr txBox="1"/>
          <p:nvPr/>
        </p:nvSpPr>
        <p:spPr>
          <a:xfrm>
            <a:off x="8839201" y="6581776"/>
            <a:ext cx="1812925" cy="27622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srgbClr val="FFFFFF">
                    <a:lumMod val="65000"/>
                  </a:srgbClr>
                </a:solidFill>
                <a:latin typeface="Arial" charset="0"/>
              </a:rPr>
              <a:t>Slide credit: L. </a:t>
            </a:r>
            <a:r>
              <a:rPr lang="en-US" sz="1200" dirty="0" err="1">
                <a:solidFill>
                  <a:srgbClr val="FFFFFF">
                    <a:lumMod val="65000"/>
                  </a:srgbClr>
                </a:solidFill>
                <a:latin typeface="Arial" charset="0"/>
              </a:rPr>
              <a:t>Lazebnik</a:t>
            </a:r>
            <a:endParaRPr lang="en-US" sz="1200" dirty="0">
              <a:solidFill>
                <a:srgbClr val="FFFFFF">
                  <a:lumMod val="65000"/>
                </a:srgbClr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9781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8" grpId="0"/>
      <p:bldP spid="2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Title 1">
            <a:extLst>
              <a:ext uri="{FF2B5EF4-FFF2-40B4-BE49-F238E27FC236}">
                <a16:creationId xmlns:a16="http://schemas.microsoft.com/office/drawing/2014/main" id="{4814EC3A-4C5C-F34C-9B96-F9EE1836F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Classifiers: Linear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B89FC6-6DDA-EE44-841A-BF66D2E247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2600" y="4800601"/>
            <a:ext cx="8686800" cy="1325563"/>
          </a:xfrm>
        </p:spPr>
        <p:txBody>
          <a:bodyPr/>
          <a:lstStyle/>
          <a:p>
            <a:r>
              <a:rPr lang="en-US" altLang="en-US"/>
              <a:t>Find a </a:t>
            </a:r>
            <a:r>
              <a:rPr lang="en-US" altLang="en-US" i="1"/>
              <a:t>linear function </a:t>
            </a:r>
            <a:r>
              <a:rPr lang="en-US" altLang="en-US"/>
              <a:t>to separate the classes:</a:t>
            </a:r>
          </a:p>
          <a:p>
            <a:endParaRPr lang="en-US" altLang="en-US" sz="1200"/>
          </a:p>
          <a:p>
            <a:pPr algn="ctr">
              <a:buFontTx/>
              <a:buNone/>
            </a:pPr>
            <a:r>
              <a:rPr lang="en-US" altLang="en-US">
                <a:solidFill>
                  <a:srgbClr val="0000FF"/>
                </a:solidFill>
              </a:rPr>
              <a:t>	f(</a:t>
            </a:r>
            <a:r>
              <a:rPr lang="en-US" altLang="en-US" b="1">
                <a:solidFill>
                  <a:srgbClr val="0000FF"/>
                </a:solidFill>
              </a:rPr>
              <a:t>x</a:t>
            </a:r>
            <a:r>
              <a:rPr lang="en-US" altLang="en-US">
                <a:solidFill>
                  <a:srgbClr val="0000FF"/>
                </a:solidFill>
              </a:rPr>
              <a:t>) = sgn(</a:t>
            </a:r>
            <a:r>
              <a:rPr lang="en-US" altLang="en-US" b="1">
                <a:solidFill>
                  <a:srgbClr val="0000FF"/>
                </a:solidFill>
              </a:rPr>
              <a:t>w </a:t>
            </a:r>
            <a:r>
              <a:rPr lang="en-US" altLang="en-US">
                <a:solidFill>
                  <a:srgbClr val="0000FF"/>
                </a:solidFill>
                <a:sym typeface="Symbol" pitchFamily="2" charset="2"/>
              </a:rPr>
              <a:t> </a:t>
            </a:r>
            <a:r>
              <a:rPr lang="en-US" altLang="en-US" b="1">
                <a:solidFill>
                  <a:srgbClr val="0000FF"/>
                </a:solidFill>
              </a:rPr>
              <a:t>x </a:t>
            </a:r>
            <a:r>
              <a:rPr lang="en-US" altLang="en-US">
                <a:solidFill>
                  <a:srgbClr val="0000FF"/>
                </a:solidFill>
              </a:rPr>
              <a:t>+ b)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0667825-8E5A-E743-8DE3-F339163DF313}"/>
              </a:ext>
            </a:extLst>
          </p:cNvPr>
          <p:cNvSpPr/>
          <p:nvPr/>
        </p:nvSpPr>
        <p:spPr>
          <a:xfrm>
            <a:off x="3733800" y="1828800"/>
            <a:ext cx="228600" cy="228600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45FCAD3-428C-4841-A81D-28FAC9831715}"/>
              </a:ext>
            </a:extLst>
          </p:cNvPr>
          <p:cNvSpPr/>
          <p:nvPr/>
        </p:nvSpPr>
        <p:spPr>
          <a:xfrm>
            <a:off x="4267200" y="2514600"/>
            <a:ext cx="228600" cy="228600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2F53695-C18C-8B4E-89DE-5A720D23AECF}"/>
              </a:ext>
            </a:extLst>
          </p:cNvPr>
          <p:cNvSpPr/>
          <p:nvPr/>
        </p:nvSpPr>
        <p:spPr>
          <a:xfrm>
            <a:off x="4800600" y="1752600"/>
            <a:ext cx="228600" cy="228600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C9FDA6F-5E71-054F-96A8-21BAE49FE962}"/>
              </a:ext>
            </a:extLst>
          </p:cNvPr>
          <p:cNvSpPr/>
          <p:nvPr/>
        </p:nvSpPr>
        <p:spPr>
          <a:xfrm>
            <a:off x="3886200" y="3276600"/>
            <a:ext cx="228600" cy="228600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A434F77-5E02-B840-A78F-AA3FD2BB7632}"/>
              </a:ext>
            </a:extLst>
          </p:cNvPr>
          <p:cNvSpPr/>
          <p:nvPr/>
        </p:nvSpPr>
        <p:spPr>
          <a:xfrm>
            <a:off x="5257800" y="2971800"/>
            <a:ext cx="228600" cy="228600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15FC9C2-8347-854D-9F22-1783FD1BC968}"/>
              </a:ext>
            </a:extLst>
          </p:cNvPr>
          <p:cNvSpPr/>
          <p:nvPr/>
        </p:nvSpPr>
        <p:spPr>
          <a:xfrm>
            <a:off x="5105400" y="3733800"/>
            <a:ext cx="228600" cy="228600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690B464-04BC-0147-B1EA-06CE4DECC468}"/>
              </a:ext>
            </a:extLst>
          </p:cNvPr>
          <p:cNvSpPr/>
          <p:nvPr/>
        </p:nvSpPr>
        <p:spPr>
          <a:xfrm>
            <a:off x="7315200" y="2057400"/>
            <a:ext cx="228600" cy="2286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00A3390A-EA92-6C4A-BFF5-5C8E1FAE1AFA}"/>
              </a:ext>
            </a:extLst>
          </p:cNvPr>
          <p:cNvSpPr/>
          <p:nvPr/>
        </p:nvSpPr>
        <p:spPr>
          <a:xfrm>
            <a:off x="6553200" y="2743200"/>
            <a:ext cx="228600" cy="2286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FA81BFD-7392-AB4B-A2F4-787A8767C692}"/>
              </a:ext>
            </a:extLst>
          </p:cNvPr>
          <p:cNvSpPr/>
          <p:nvPr/>
        </p:nvSpPr>
        <p:spPr>
          <a:xfrm>
            <a:off x="7315200" y="3124200"/>
            <a:ext cx="228600" cy="2286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97ADDE7D-6389-AA4F-B70B-D2DB8E7AB3FF}"/>
              </a:ext>
            </a:extLst>
          </p:cNvPr>
          <p:cNvSpPr/>
          <p:nvPr/>
        </p:nvSpPr>
        <p:spPr>
          <a:xfrm>
            <a:off x="6400800" y="1676400"/>
            <a:ext cx="228600" cy="2286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B248A08-BDAD-6A48-A2DE-E7CA02BB6A89}"/>
              </a:ext>
            </a:extLst>
          </p:cNvPr>
          <p:cNvSpPr/>
          <p:nvPr/>
        </p:nvSpPr>
        <p:spPr>
          <a:xfrm>
            <a:off x="6781800" y="2286000"/>
            <a:ext cx="228600" cy="2286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714E50E-B747-D84B-AD71-85B7C9D48C07}"/>
              </a:ext>
            </a:extLst>
          </p:cNvPr>
          <p:cNvSpPr/>
          <p:nvPr/>
        </p:nvSpPr>
        <p:spPr>
          <a:xfrm>
            <a:off x="6400800" y="3581400"/>
            <a:ext cx="228600" cy="2286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FF36AC5-2EA2-3045-A503-964AF3CA47D0}"/>
              </a:ext>
            </a:extLst>
          </p:cNvPr>
          <p:cNvCxnSpPr/>
          <p:nvPr/>
        </p:nvCxnSpPr>
        <p:spPr>
          <a:xfrm rot="16200000" flipH="1">
            <a:off x="4191000" y="2590800"/>
            <a:ext cx="3276600" cy="533400"/>
          </a:xfrm>
          <a:prstGeom prst="line">
            <a:avLst/>
          </a:prstGeom>
          <a:ln w="38100">
            <a:solidFill>
              <a:srgbClr val="CC009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EC671A3E-AD68-B447-AB73-9D296EBB1E8B}"/>
              </a:ext>
            </a:extLst>
          </p:cNvPr>
          <p:cNvSpPr txBox="1"/>
          <p:nvPr/>
        </p:nvSpPr>
        <p:spPr>
          <a:xfrm>
            <a:off x="8839201" y="6581776"/>
            <a:ext cx="1812925" cy="27622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srgbClr val="FFFFFF">
                    <a:lumMod val="65000"/>
                  </a:srgbClr>
                </a:solidFill>
                <a:latin typeface="Arial" charset="0"/>
              </a:rPr>
              <a:t>Slide credit: L. </a:t>
            </a:r>
            <a:r>
              <a:rPr lang="en-US" sz="1200" dirty="0" err="1">
                <a:solidFill>
                  <a:srgbClr val="FFFFFF">
                    <a:lumMod val="65000"/>
                  </a:srgbClr>
                </a:solidFill>
                <a:latin typeface="Arial" charset="0"/>
              </a:rPr>
              <a:t>Lazebnik</a:t>
            </a:r>
            <a:endParaRPr lang="en-US" sz="1200" dirty="0">
              <a:solidFill>
                <a:srgbClr val="FFFFFF">
                  <a:lumMod val="65000"/>
                </a:srgbClr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8698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Title 1">
            <a:extLst>
              <a:ext uri="{FF2B5EF4-FFF2-40B4-BE49-F238E27FC236}">
                <a16:creationId xmlns:a16="http://schemas.microsoft.com/office/drawing/2014/main" id="{FFA1F2EA-880A-D341-8E39-6448BFB2A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Many classifiers to choose from</a:t>
            </a:r>
          </a:p>
        </p:txBody>
      </p:sp>
      <p:sp>
        <p:nvSpPr>
          <p:cNvPr id="58371" name="Content Placeholder 2">
            <a:extLst>
              <a:ext uri="{FF2B5EF4-FFF2-40B4-BE49-F238E27FC236}">
                <a16:creationId xmlns:a16="http://schemas.microsoft.com/office/drawing/2014/main" id="{0A46014C-C138-8E46-9A91-1A9526C3C7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en-US"/>
              <a:t>SVM</a:t>
            </a:r>
          </a:p>
          <a:p>
            <a:r>
              <a:rPr lang="en-US" altLang="en-US"/>
              <a:t>Neural networks</a:t>
            </a:r>
          </a:p>
          <a:p>
            <a:r>
              <a:rPr lang="en-US" altLang="en-US"/>
              <a:t>Naïve Bayes</a:t>
            </a:r>
          </a:p>
          <a:p>
            <a:r>
              <a:rPr lang="en-US" altLang="en-US"/>
              <a:t>Bayesian network</a:t>
            </a:r>
          </a:p>
          <a:p>
            <a:r>
              <a:rPr lang="en-US" altLang="en-US"/>
              <a:t>Logistic regression</a:t>
            </a:r>
          </a:p>
          <a:p>
            <a:r>
              <a:rPr lang="en-US" altLang="en-US"/>
              <a:t>Randomized Forests</a:t>
            </a:r>
          </a:p>
          <a:p>
            <a:r>
              <a:rPr lang="en-US" altLang="en-US"/>
              <a:t>Boosted Decision Trees</a:t>
            </a:r>
          </a:p>
          <a:p>
            <a:r>
              <a:rPr lang="en-US" altLang="en-US"/>
              <a:t>K-nearest neighbor</a:t>
            </a:r>
          </a:p>
          <a:p>
            <a:r>
              <a:rPr lang="en-US" altLang="en-US"/>
              <a:t>RBMs</a:t>
            </a:r>
          </a:p>
          <a:p>
            <a:r>
              <a:rPr lang="en-US" altLang="en-US"/>
              <a:t>Etc.</a:t>
            </a:r>
          </a:p>
          <a:p>
            <a:pPr>
              <a:buFont typeface="Arial" panose="020B0604020202020204" pitchFamily="34" charset="0"/>
              <a:buNone/>
            </a:pPr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B997B4D-A080-2447-8EA8-334CD838F1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48401" y="1676401"/>
            <a:ext cx="3821113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>
                <a:solidFill>
                  <a:srgbClr val="000000"/>
                </a:solidFill>
                <a:latin typeface="Arial" panose="020B0604020202020204" pitchFamily="34" charset="0"/>
              </a:rPr>
              <a:t>Which is the best one?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3D21DE-C88B-D145-8CF7-5417C883F28E}"/>
              </a:ext>
            </a:extLst>
          </p:cNvPr>
          <p:cNvSpPr txBox="1"/>
          <p:nvPr/>
        </p:nvSpPr>
        <p:spPr>
          <a:xfrm>
            <a:off x="8839201" y="6581776"/>
            <a:ext cx="1668463" cy="27622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prstClr val="white">
                    <a:lumMod val="65000"/>
                  </a:prstClr>
                </a:solidFill>
                <a:latin typeface="Arial" charset="0"/>
              </a:rPr>
              <a:t>Slide credit: D. </a:t>
            </a:r>
            <a:r>
              <a:rPr lang="en-US" sz="1200" dirty="0" err="1">
                <a:solidFill>
                  <a:prstClr val="white">
                    <a:lumMod val="65000"/>
                  </a:prstClr>
                </a:solidFill>
                <a:latin typeface="Arial" charset="0"/>
              </a:rPr>
              <a:t>Hoiem</a:t>
            </a:r>
            <a:endParaRPr lang="en-US" sz="1200" dirty="0">
              <a:solidFill>
                <a:prstClr val="white">
                  <a:lumMod val="65000"/>
                </a:prstClr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844277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Content Placeholder 16">
            <a:extLst>
              <a:ext uri="{FF2B5EF4-FFF2-40B4-BE49-F238E27FC236}">
                <a16:creationId xmlns:a16="http://schemas.microsoft.com/office/drawing/2014/main" id="{6D178C13-14E5-BE42-BBEF-756F46A0B2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1200" y="838201"/>
            <a:ext cx="8229600" cy="5287963"/>
          </a:xfrm>
        </p:spPr>
        <p:txBody>
          <a:bodyPr/>
          <a:lstStyle/>
          <a:p>
            <a:r>
              <a:rPr lang="en-US" altLang="en-US" sz="2400"/>
              <a:t>Images in the training set must be annotated with the “correct answer” that the model is expected to produce</a:t>
            </a:r>
          </a:p>
        </p:txBody>
      </p:sp>
      <p:pic>
        <p:nvPicPr>
          <p:cNvPr id="59395" name="Picture 4" descr="0026">
            <a:extLst>
              <a:ext uri="{FF2B5EF4-FFF2-40B4-BE49-F238E27FC236}">
                <a16:creationId xmlns:a16="http://schemas.microsoft.com/office/drawing/2014/main" id="{22EE4DD2-6C50-9E4A-8110-9BB0210C93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2426" y="2389188"/>
            <a:ext cx="6175375" cy="4316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43397" name="Text Box 5">
            <a:extLst>
              <a:ext uri="{FF2B5EF4-FFF2-40B4-BE49-F238E27FC236}">
                <a16:creationId xmlns:a16="http://schemas.microsoft.com/office/drawing/2014/main" id="{EB631B1E-CDC0-DB42-8888-D772764EDB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1" y="1885950"/>
            <a:ext cx="260667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GB" altLang="en-US" sz="2000">
                <a:solidFill>
                  <a:srgbClr val="000000"/>
                </a:solidFill>
              </a:rPr>
              <a:t>Contains a motorbike</a:t>
            </a:r>
            <a:endParaRPr lang="en-US" altLang="en-US" sz="2000">
              <a:solidFill>
                <a:srgbClr val="000000"/>
              </a:solidFill>
            </a:endParaRPr>
          </a:p>
        </p:txBody>
      </p:sp>
      <p:sp>
        <p:nvSpPr>
          <p:cNvPr id="443398" name="Rectangle 6">
            <a:extLst>
              <a:ext uri="{FF2B5EF4-FFF2-40B4-BE49-F238E27FC236}">
                <a16:creationId xmlns:a16="http://schemas.microsoft.com/office/drawing/2014/main" id="{5884E27B-400C-6943-B956-F9B3AFA8BB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67151" y="3363913"/>
            <a:ext cx="4062413" cy="2925762"/>
          </a:xfrm>
          <a:prstGeom prst="rect">
            <a:avLst/>
          </a:prstGeom>
          <a:noFill/>
          <a:ln w="3175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>
              <a:solidFill>
                <a:srgbClr val="000000"/>
              </a:solidFill>
            </a:endParaRPr>
          </a:p>
        </p:txBody>
      </p:sp>
      <p:sp>
        <p:nvSpPr>
          <p:cNvPr id="443399" name="Freeform 7">
            <a:extLst>
              <a:ext uri="{FF2B5EF4-FFF2-40B4-BE49-F238E27FC236}">
                <a16:creationId xmlns:a16="http://schemas.microsoft.com/office/drawing/2014/main" id="{5C59AAF2-F503-294B-8498-8C470CB1F1B3}"/>
              </a:ext>
            </a:extLst>
          </p:cNvPr>
          <p:cNvSpPr>
            <a:spLocks/>
          </p:cNvSpPr>
          <p:nvPr/>
        </p:nvSpPr>
        <p:spPr bwMode="auto">
          <a:xfrm>
            <a:off x="3863976" y="3503613"/>
            <a:ext cx="4100513" cy="2798762"/>
          </a:xfrm>
          <a:custGeom>
            <a:avLst/>
            <a:gdLst>
              <a:gd name="T0" fmla="*/ 2147483647 w 1211"/>
              <a:gd name="T1" fmla="*/ 2147483647 h 827"/>
              <a:gd name="T2" fmla="*/ 2147483647 w 1211"/>
              <a:gd name="T3" fmla="*/ 2147483647 h 827"/>
              <a:gd name="T4" fmla="*/ 2147483647 w 1211"/>
              <a:gd name="T5" fmla="*/ 2147483647 h 827"/>
              <a:gd name="T6" fmla="*/ 2147483647 w 1211"/>
              <a:gd name="T7" fmla="*/ 2147483647 h 827"/>
              <a:gd name="T8" fmla="*/ 2147483647 w 1211"/>
              <a:gd name="T9" fmla="*/ 2147483647 h 827"/>
              <a:gd name="T10" fmla="*/ 2147483647 w 1211"/>
              <a:gd name="T11" fmla="*/ 2147483647 h 827"/>
              <a:gd name="T12" fmla="*/ 2147483647 w 1211"/>
              <a:gd name="T13" fmla="*/ 2147483647 h 827"/>
              <a:gd name="T14" fmla="*/ 2147483647 w 1211"/>
              <a:gd name="T15" fmla="*/ 2147483647 h 827"/>
              <a:gd name="T16" fmla="*/ 2147483647 w 1211"/>
              <a:gd name="T17" fmla="*/ 2147483647 h 827"/>
              <a:gd name="T18" fmla="*/ 2147483647 w 1211"/>
              <a:gd name="T19" fmla="*/ 2147483647 h 827"/>
              <a:gd name="T20" fmla="*/ 2147483647 w 1211"/>
              <a:gd name="T21" fmla="*/ 2147483647 h 827"/>
              <a:gd name="T22" fmla="*/ 2147483647 w 1211"/>
              <a:gd name="T23" fmla="*/ 2147483647 h 827"/>
              <a:gd name="T24" fmla="*/ 2147483647 w 1211"/>
              <a:gd name="T25" fmla="*/ 2147483647 h 827"/>
              <a:gd name="T26" fmla="*/ 2147483647 w 1211"/>
              <a:gd name="T27" fmla="*/ 2147483647 h 827"/>
              <a:gd name="T28" fmla="*/ 2147483647 w 1211"/>
              <a:gd name="T29" fmla="*/ 2147483647 h 827"/>
              <a:gd name="T30" fmla="*/ 2147483647 w 1211"/>
              <a:gd name="T31" fmla="*/ 2147483647 h 827"/>
              <a:gd name="T32" fmla="*/ 2147483647 w 1211"/>
              <a:gd name="T33" fmla="*/ 2147483647 h 827"/>
              <a:gd name="T34" fmla="*/ 2147483647 w 1211"/>
              <a:gd name="T35" fmla="*/ 2147483647 h 827"/>
              <a:gd name="T36" fmla="*/ 2147483647 w 1211"/>
              <a:gd name="T37" fmla="*/ 2147483647 h 827"/>
              <a:gd name="T38" fmla="*/ 2147483647 w 1211"/>
              <a:gd name="T39" fmla="*/ 2147483647 h 827"/>
              <a:gd name="T40" fmla="*/ 2147483647 w 1211"/>
              <a:gd name="T41" fmla="*/ 2147483647 h 827"/>
              <a:gd name="T42" fmla="*/ 2147483647 w 1211"/>
              <a:gd name="T43" fmla="*/ 2147483647 h 827"/>
              <a:gd name="T44" fmla="*/ 2147483647 w 1211"/>
              <a:gd name="T45" fmla="*/ 2147483647 h 827"/>
              <a:gd name="T46" fmla="*/ 2147483647 w 1211"/>
              <a:gd name="T47" fmla="*/ 2147483647 h 827"/>
              <a:gd name="T48" fmla="*/ 2147483647 w 1211"/>
              <a:gd name="T49" fmla="*/ 2147483647 h 827"/>
              <a:gd name="T50" fmla="*/ 2147483647 w 1211"/>
              <a:gd name="T51" fmla="*/ 2147483647 h 827"/>
              <a:gd name="T52" fmla="*/ 2147483647 w 1211"/>
              <a:gd name="T53" fmla="*/ 2147483647 h 827"/>
              <a:gd name="T54" fmla="*/ 2147483647 w 1211"/>
              <a:gd name="T55" fmla="*/ 2147483647 h 827"/>
              <a:gd name="T56" fmla="*/ 2147483647 w 1211"/>
              <a:gd name="T57" fmla="*/ 2147483647 h 827"/>
              <a:gd name="T58" fmla="*/ 2147483647 w 1211"/>
              <a:gd name="T59" fmla="*/ 2147483647 h 827"/>
              <a:gd name="T60" fmla="*/ 2147483647 w 1211"/>
              <a:gd name="T61" fmla="*/ 2147483647 h 827"/>
              <a:gd name="T62" fmla="*/ 2147483647 w 1211"/>
              <a:gd name="T63" fmla="*/ 2147483647 h 827"/>
              <a:gd name="T64" fmla="*/ 2147483647 w 1211"/>
              <a:gd name="T65" fmla="*/ 2147483647 h 827"/>
              <a:gd name="T66" fmla="*/ 2147483647 w 1211"/>
              <a:gd name="T67" fmla="*/ 2147483647 h 827"/>
              <a:gd name="T68" fmla="*/ 2147483647 w 1211"/>
              <a:gd name="T69" fmla="*/ 2147483647 h 827"/>
              <a:gd name="T70" fmla="*/ 2147483647 w 1211"/>
              <a:gd name="T71" fmla="*/ 2147483647 h 827"/>
              <a:gd name="T72" fmla="*/ 2147483647 w 1211"/>
              <a:gd name="T73" fmla="*/ 2147483647 h 827"/>
              <a:gd name="T74" fmla="*/ 2147483647 w 1211"/>
              <a:gd name="T75" fmla="*/ 2147483647 h 827"/>
              <a:gd name="T76" fmla="*/ 2147483647 w 1211"/>
              <a:gd name="T77" fmla="*/ 2147483647 h 827"/>
              <a:gd name="T78" fmla="*/ 2147483647 w 1211"/>
              <a:gd name="T79" fmla="*/ 2147483647 h 827"/>
              <a:gd name="T80" fmla="*/ 2147483647 w 1211"/>
              <a:gd name="T81" fmla="*/ 2147483647 h 827"/>
              <a:gd name="T82" fmla="*/ 2147483647 w 1211"/>
              <a:gd name="T83" fmla="*/ 2147483647 h 827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w 1211"/>
              <a:gd name="T127" fmla="*/ 0 h 827"/>
              <a:gd name="T128" fmla="*/ 1211 w 1211"/>
              <a:gd name="T129" fmla="*/ 827 h 827"/>
            </a:gdLst>
            <a:ahLst/>
            <a:cxnLst>
              <a:cxn ang="T84">
                <a:pos x="T0" y="T1"/>
              </a:cxn>
              <a:cxn ang="T85">
                <a:pos x="T2" y="T3"/>
              </a:cxn>
              <a:cxn ang="T86">
                <a:pos x="T4" y="T5"/>
              </a:cxn>
              <a:cxn ang="T87">
                <a:pos x="T6" y="T7"/>
              </a:cxn>
              <a:cxn ang="T88">
                <a:pos x="T8" y="T9"/>
              </a:cxn>
              <a:cxn ang="T89">
                <a:pos x="T10" y="T11"/>
              </a:cxn>
              <a:cxn ang="T90">
                <a:pos x="T12" y="T13"/>
              </a:cxn>
              <a:cxn ang="T91">
                <a:pos x="T14" y="T15"/>
              </a:cxn>
              <a:cxn ang="T92">
                <a:pos x="T16" y="T17"/>
              </a:cxn>
              <a:cxn ang="T93">
                <a:pos x="T18" y="T19"/>
              </a:cxn>
              <a:cxn ang="T94">
                <a:pos x="T20" y="T21"/>
              </a:cxn>
              <a:cxn ang="T95">
                <a:pos x="T22" y="T23"/>
              </a:cxn>
              <a:cxn ang="T96">
                <a:pos x="T24" y="T25"/>
              </a:cxn>
              <a:cxn ang="T97">
                <a:pos x="T26" y="T27"/>
              </a:cxn>
              <a:cxn ang="T98">
                <a:pos x="T28" y="T29"/>
              </a:cxn>
              <a:cxn ang="T99">
                <a:pos x="T30" y="T31"/>
              </a:cxn>
              <a:cxn ang="T100">
                <a:pos x="T32" y="T33"/>
              </a:cxn>
              <a:cxn ang="T101">
                <a:pos x="T34" y="T35"/>
              </a:cxn>
              <a:cxn ang="T102">
                <a:pos x="T36" y="T37"/>
              </a:cxn>
              <a:cxn ang="T103">
                <a:pos x="T38" y="T39"/>
              </a:cxn>
              <a:cxn ang="T104">
                <a:pos x="T40" y="T41"/>
              </a:cxn>
              <a:cxn ang="T105">
                <a:pos x="T42" y="T43"/>
              </a:cxn>
              <a:cxn ang="T106">
                <a:pos x="T44" y="T45"/>
              </a:cxn>
              <a:cxn ang="T107">
                <a:pos x="T46" y="T47"/>
              </a:cxn>
              <a:cxn ang="T108">
                <a:pos x="T48" y="T49"/>
              </a:cxn>
              <a:cxn ang="T109">
                <a:pos x="T50" y="T51"/>
              </a:cxn>
              <a:cxn ang="T110">
                <a:pos x="T52" y="T53"/>
              </a:cxn>
              <a:cxn ang="T111">
                <a:pos x="T54" y="T55"/>
              </a:cxn>
              <a:cxn ang="T112">
                <a:pos x="T56" y="T57"/>
              </a:cxn>
              <a:cxn ang="T113">
                <a:pos x="T58" y="T59"/>
              </a:cxn>
              <a:cxn ang="T114">
                <a:pos x="T60" y="T61"/>
              </a:cxn>
              <a:cxn ang="T115">
                <a:pos x="T62" y="T63"/>
              </a:cxn>
              <a:cxn ang="T116">
                <a:pos x="T64" y="T65"/>
              </a:cxn>
              <a:cxn ang="T117">
                <a:pos x="T66" y="T67"/>
              </a:cxn>
              <a:cxn ang="T118">
                <a:pos x="T68" y="T69"/>
              </a:cxn>
              <a:cxn ang="T119">
                <a:pos x="T70" y="T71"/>
              </a:cxn>
              <a:cxn ang="T120">
                <a:pos x="T72" y="T73"/>
              </a:cxn>
              <a:cxn ang="T121">
                <a:pos x="T74" y="T75"/>
              </a:cxn>
              <a:cxn ang="T122">
                <a:pos x="T76" y="T77"/>
              </a:cxn>
              <a:cxn ang="T123">
                <a:pos x="T78" y="T79"/>
              </a:cxn>
              <a:cxn ang="T124">
                <a:pos x="T80" y="T81"/>
              </a:cxn>
              <a:cxn ang="T125">
                <a:pos x="T82" y="T83"/>
              </a:cxn>
            </a:cxnLst>
            <a:rect l="T126" t="T127" r="T128" b="T129"/>
            <a:pathLst>
              <a:path w="1211" h="827">
                <a:moveTo>
                  <a:pt x="99" y="138"/>
                </a:moveTo>
                <a:cubicBezTo>
                  <a:pt x="121" y="139"/>
                  <a:pt x="133" y="142"/>
                  <a:pt x="156" y="144"/>
                </a:cubicBezTo>
                <a:cubicBezTo>
                  <a:pt x="163" y="149"/>
                  <a:pt x="169" y="150"/>
                  <a:pt x="177" y="153"/>
                </a:cubicBezTo>
                <a:cubicBezTo>
                  <a:pt x="184" y="158"/>
                  <a:pt x="192" y="158"/>
                  <a:pt x="201" y="159"/>
                </a:cubicBezTo>
                <a:cubicBezTo>
                  <a:pt x="209" y="163"/>
                  <a:pt x="216" y="167"/>
                  <a:pt x="225" y="169"/>
                </a:cubicBezTo>
                <a:cubicBezTo>
                  <a:pt x="243" y="183"/>
                  <a:pt x="269" y="171"/>
                  <a:pt x="291" y="175"/>
                </a:cubicBezTo>
                <a:cubicBezTo>
                  <a:pt x="304" y="191"/>
                  <a:pt x="331" y="187"/>
                  <a:pt x="349" y="187"/>
                </a:cubicBezTo>
                <a:cubicBezTo>
                  <a:pt x="360" y="192"/>
                  <a:pt x="369" y="192"/>
                  <a:pt x="382" y="193"/>
                </a:cubicBezTo>
                <a:cubicBezTo>
                  <a:pt x="390" y="196"/>
                  <a:pt x="389" y="201"/>
                  <a:pt x="393" y="208"/>
                </a:cubicBezTo>
                <a:cubicBezTo>
                  <a:pt x="396" y="223"/>
                  <a:pt x="404" y="229"/>
                  <a:pt x="418" y="231"/>
                </a:cubicBezTo>
                <a:cubicBezTo>
                  <a:pt x="424" y="235"/>
                  <a:pt x="425" y="238"/>
                  <a:pt x="432" y="240"/>
                </a:cubicBezTo>
                <a:cubicBezTo>
                  <a:pt x="438" y="246"/>
                  <a:pt x="447" y="252"/>
                  <a:pt x="456" y="253"/>
                </a:cubicBezTo>
                <a:cubicBezTo>
                  <a:pt x="461" y="255"/>
                  <a:pt x="466" y="256"/>
                  <a:pt x="471" y="258"/>
                </a:cubicBezTo>
                <a:cubicBezTo>
                  <a:pt x="489" y="257"/>
                  <a:pt x="508" y="259"/>
                  <a:pt x="526" y="256"/>
                </a:cubicBezTo>
                <a:cubicBezTo>
                  <a:pt x="528" y="256"/>
                  <a:pt x="525" y="252"/>
                  <a:pt x="525" y="250"/>
                </a:cubicBezTo>
                <a:cubicBezTo>
                  <a:pt x="525" y="243"/>
                  <a:pt x="526" y="244"/>
                  <a:pt x="532" y="240"/>
                </a:cubicBezTo>
                <a:cubicBezTo>
                  <a:pt x="536" y="234"/>
                  <a:pt x="541" y="228"/>
                  <a:pt x="546" y="222"/>
                </a:cubicBezTo>
                <a:cubicBezTo>
                  <a:pt x="550" y="201"/>
                  <a:pt x="570" y="170"/>
                  <a:pt x="588" y="159"/>
                </a:cubicBezTo>
                <a:cubicBezTo>
                  <a:pt x="595" y="148"/>
                  <a:pt x="603" y="146"/>
                  <a:pt x="616" y="144"/>
                </a:cubicBezTo>
                <a:cubicBezTo>
                  <a:pt x="624" y="141"/>
                  <a:pt x="629" y="139"/>
                  <a:pt x="636" y="135"/>
                </a:cubicBezTo>
                <a:cubicBezTo>
                  <a:pt x="641" y="128"/>
                  <a:pt x="648" y="125"/>
                  <a:pt x="655" y="120"/>
                </a:cubicBezTo>
                <a:cubicBezTo>
                  <a:pt x="659" y="114"/>
                  <a:pt x="661" y="115"/>
                  <a:pt x="667" y="111"/>
                </a:cubicBezTo>
                <a:cubicBezTo>
                  <a:pt x="682" y="86"/>
                  <a:pt x="726" y="95"/>
                  <a:pt x="748" y="94"/>
                </a:cubicBezTo>
                <a:cubicBezTo>
                  <a:pt x="756" y="93"/>
                  <a:pt x="754" y="90"/>
                  <a:pt x="759" y="84"/>
                </a:cubicBezTo>
                <a:cubicBezTo>
                  <a:pt x="761" y="72"/>
                  <a:pt x="764" y="62"/>
                  <a:pt x="765" y="49"/>
                </a:cubicBezTo>
                <a:cubicBezTo>
                  <a:pt x="765" y="40"/>
                  <a:pt x="761" y="15"/>
                  <a:pt x="774" y="12"/>
                </a:cubicBezTo>
                <a:cubicBezTo>
                  <a:pt x="779" y="9"/>
                  <a:pt x="783" y="7"/>
                  <a:pt x="789" y="6"/>
                </a:cubicBezTo>
                <a:cubicBezTo>
                  <a:pt x="797" y="0"/>
                  <a:pt x="800" y="1"/>
                  <a:pt x="811" y="0"/>
                </a:cubicBezTo>
                <a:cubicBezTo>
                  <a:pt x="837" y="1"/>
                  <a:pt x="855" y="4"/>
                  <a:pt x="879" y="9"/>
                </a:cubicBezTo>
                <a:cubicBezTo>
                  <a:pt x="881" y="50"/>
                  <a:pt x="900" y="27"/>
                  <a:pt x="927" y="24"/>
                </a:cubicBezTo>
                <a:cubicBezTo>
                  <a:pt x="938" y="21"/>
                  <a:pt x="949" y="20"/>
                  <a:pt x="960" y="18"/>
                </a:cubicBezTo>
                <a:cubicBezTo>
                  <a:pt x="964" y="18"/>
                  <a:pt x="969" y="17"/>
                  <a:pt x="972" y="19"/>
                </a:cubicBezTo>
                <a:cubicBezTo>
                  <a:pt x="979" y="25"/>
                  <a:pt x="968" y="31"/>
                  <a:pt x="981" y="34"/>
                </a:cubicBezTo>
                <a:cubicBezTo>
                  <a:pt x="991" y="33"/>
                  <a:pt x="1000" y="32"/>
                  <a:pt x="1006" y="24"/>
                </a:cubicBezTo>
                <a:cubicBezTo>
                  <a:pt x="1014" y="14"/>
                  <a:pt x="1008" y="6"/>
                  <a:pt x="1023" y="3"/>
                </a:cubicBezTo>
                <a:cubicBezTo>
                  <a:pt x="1036" y="4"/>
                  <a:pt x="1031" y="8"/>
                  <a:pt x="1041" y="10"/>
                </a:cubicBezTo>
                <a:cubicBezTo>
                  <a:pt x="1048" y="16"/>
                  <a:pt x="1049" y="17"/>
                  <a:pt x="1053" y="25"/>
                </a:cubicBezTo>
                <a:cubicBezTo>
                  <a:pt x="1055" y="34"/>
                  <a:pt x="1059" y="40"/>
                  <a:pt x="1062" y="48"/>
                </a:cubicBezTo>
                <a:cubicBezTo>
                  <a:pt x="1064" y="58"/>
                  <a:pt x="1063" y="76"/>
                  <a:pt x="1053" y="81"/>
                </a:cubicBezTo>
                <a:cubicBezTo>
                  <a:pt x="1039" y="109"/>
                  <a:pt x="1061" y="147"/>
                  <a:pt x="1042" y="172"/>
                </a:cubicBezTo>
                <a:cubicBezTo>
                  <a:pt x="1045" y="182"/>
                  <a:pt x="1044" y="185"/>
                  <a:pt x="1053" y="190"/>
                </a:cubicBezTo>
                <a:cubicBezTo>
                  <a:pt x="1057" y="198"/>
                  <a:pt x="1058" y="205"/>
                  <a:pt x="1062" y="213"/>
                </a:cubicBezTo>
                <a:cubicBezTo>
                  <a:pt x="1063" y="224"/>
                  <a:pt x="1065" y="230"/>
                  <a:pt x="1071" y="238"/>
                </a:cubicBezTo>
                <a:cubicBezTo>
                  <a:pt x="1071" y="252"/>
                  <a:pt x="1070" y="275"/>
                  <a:pt x="1077" y="289"/>
                </a:cubicBezTo>
                <a:cubicBezTo>
                  <a:pt x="1073" y="333"/>
                  <a:pt x="1056" y="324"/>
                  <a:pt x="1015" y="328"/>
                </a:cubicBezTo>
                <a:cubicBezTo>
                  <a:pt x="1011" y="330"/>
                  <a:pt x="1006" y="331"/>
                  <a:pt x="1002" y="333"/>
                </a:cubicBezTo>
                <a:cubicBezTo>
                  <a:pt x="995" y="343"/>
                  <a:pt x="984" y="344"/>
                  <a:pt x="973" y="348"/>
                </a:cubicBezTo>
                <a:cubicBezTo>
                  <a:pt x="967" y="357"/>
                  <a:pt x="975" y="365"/>
                  <a:pt x="984" y="367"/>
                </a:cubicBezTo>
                <a:cubicBezTo>
                  <a:pt x="993" y="372"/>
                  <a:pt x="985" y="366"/>
                  <a:pt x="990" y="384"/>
                </a:cubicBezTo>
                <a:cubicBezTo>
                  <a:pt x="993" y="394"/>
                  <a:pt x="1010" y="396"/>
                  <a:pt x="1018" y="397"/>
                </a:cubicBezTo>
                <a:cubicBezTo>
                  <a:pt x="1031" y="402"/>
                  <a:pt x="1053" y="402"/>
                  <a:pt x="1068" y="403"/>
                </a:cubicBezTo>
                <a:cubicBezTo>
                  <a:pt x="1075" y="406"/>
                  <a:pt x="1083" y="408"/>
                  <a:pt x="1090" y="409"/>
                </a:cubicBezTo>
                <a:cubicBezTo>
                  <a:pt x="1101" y="414"/>
                  <a:pt x="1092" y="409"/>
                  <a:pt x="1101" y="417"/>
                </a:cubicBezTo>
                <a:cubicBezTo>
                  <a:pt x="1104" y="419"/>
                  <a:pt x="1110" y="424"/>
                  <a:pt x="1110" y="424"/>
                </a:cubicBezTo>
                <a:cubicBezTo>
                  <a:pt x="1117" y="436"/>
                  <a:pt x="1128" y="438"/>
                  <a:pt x="1135" y="450"/>
                </a:cubicBezTo>
                <a:cubicBezTo>
                  <a:pt x="1146" y="445"/>
                  <a:pt x="1149" y="449"/>
                  <a:pt x="1155" y="459"/>
                </a:cubicBezTo>
                <a:cubicBezTo>
                  <a:pt x="1157" y="471"/>
                  <a:pt x="1153" y="481"/>
                  <a:pt x="1167" y="484"/>
                </a:cubicBezTo>
                <a:cubicBezTo>
                  <a:pt x="1173" y="487"/>
                  <a:pt x="1178" y="489"/>
                  <a:pt x="1185" y="490"/>
                </a:cubicBezTo>
                <a:cubicBezTo>
                  <a:pt x="1182" y="497"/>
                  <a:pt x="1185" y="497"/>
                  <a:pt x="1188" y="504"/>
                </a:cubicBezTo>
                <a:cubicBezTo>
                  <a:pt x="1193" y="536"/>
                  <a:pt x="1199" y="568"/>
                  <a:pt x="1204" y="600"/>
                </a:cubicBezTo>
                <a:cubicBezTo>
                  <a:pt x="1204" y="613"/>
                  <a:pt x="1211" y="694"/>
                  <a:pt x="1191" y="709"/>
                </a:cubicBezTo>
                <a:cubicBezTo>
                  <a:pt x="1188" y="718"/>
                  <a:pt x="1182" y="723"/>
                  <a:pt x="1177" y="730"/>
                </a:cubicBezTo>
                <a:cubicBezTo>
                  <a:pt x="1176" y="737"/>
                  <a:pt x="1171" y="743"/>
                  <a:pt x="1165" y="747"/>
                </a:cubicBezTo>
                <a:cubicBezTo>
                  <a:pt x="1161" y="753"/>
                  <a:pt x="1158" y="755"/>
                  <a:pt x="1152" y="759"/>
                </a:cubicBezTo>
                <a:cubicBezTo>
                  <a:pt x="1147" y="768"/>
                  <a:pt x="1141" y="776"/>
                  <a:pt x="1132" y="781"/>
                </a:cubicBezTo>
                <a:cubicBezTo>
                  <a:pt x="1129" y="795"/>
                  <a:pt x="1116" y="797"/>
                  <a:pt x="1104" y="799"/>
                </a:cubicBezTo>
                <a:cubicBezTo>
                  <a:pt x="1096" y="802"/>
                  <a:pt x="1089" y="803"/>
                  <a:pt x="1080" y="804"/>
                </a:cubicBezTo>
                <a:cubicBezTo>
                  <a:pt x="1034" y="827"/>
                  <a:pt x="987" y="819"/>
                  <a:pt x="951" y="792"/>
                </a:cubicBezTo>
                <a:cubicBezTo>
                  <a:pt x="948" y="784"/>
                  <a:pt x="941" y="782"/>
                  <a:pt x="934" y="778"/>
                </a:cubicBezTo>
                <a:cubicBezTo>
                  <a:pt x="927" y="769"/>
                  <a:pt x="918" y="761"/>
                  <a:pt x="907" y="759"/>
                </a:cubicBezTo>
                <a:cubicBezTo>
                  <a:pt x="900" y="748"/>
                  <a:pt x="887" y="744"/>
                  <a:pt x="880" y="733"/>
                </a:cubicBezTo>
                <a:cubicBezTo>
                  <a:pt x="876" y="726"/>
                  <a:pt x="871" y="720"/>
                  <a:pt x="867" y="714"/>
                </a:cubicBezTo>
                <a:cubicBezTo>
                  <a:pt x="862" y="707"/>
                  <a:pt x="856" y="691"/>
                  <a:pt x="856" y="691"/>
                </a:cubicBezTo>
                <a:cubicBezTo>
                  <a:pt x="855" y="686"/>
                  <a:pt x="853" y="681"/>
                  <a:pt x="852" y="676"/>
                </a:cubicBezTo>
                <a:cubicBezTo>
                  <a:pt x="851" y="663"/>
                  <a:pt x="850" y="650"/>
                  <a:pt x="850" y="637"/>
                </a:cubicBezTo>
                <a:cubicBezTo>
                  <a:pt x="848" y="586"/>
                  <a:pt x="850" y="583"/>
                  <a:pt x="835" y="613"/>
                </a:cubicBezTo>
                <a:cubicBezTo>
                  <a:pt x="834" y="617"/>
                  <a:pt x="821" y="638"/>
                  <a:pt x="816" y="639"/>
                </a:cubicBezTo>
                <a:cubicBezTo>
                  <a:pt x="812" y="640"/>
                  <a:pt x="808" y="640"/>
                  <a:pt x="804" y="640"/>
                </a:cubicBezTo>
                <a:cubicBezTo>
                  <a:pt x="798" y="642"/>
                  <a:pt x="794" y="644"/>
                  <a:pt x="790" y="649"/>
                </a:cubicBezTo>
                <a:cubicBezTo>
                  <a:pt x="787" y="663"/>
                  <a:pt x="792" y="645"/>
                  <a:pt x="784" y="657"/>
                </a:cubicBezTo>
                <a:cubicBezTo>
                  <a:pt x="783" y="659"/>
                  <a:pt x="784" y="661"/>
                  <a:pt x="783" y="663"/>
                </a:cubicBezTo>
                <a:cubicBezTo>
                  <a:pt x="779" y="672"/>
                  <a:pt x="766" y="680"/>
                  <a:pt x="757" y="682"/>
                </a:cubicBezTo>
                <a:cubicBezTo>
                  <a:pt x="733" y="694"/>
                  <a:pt x="669" y="689"/>
                  <a:pt x="639" y="691"/>
                </a:cubicBezTo>
                <a:cubicBezTo>
                  <a:pt x="626" y="696"/>
                  <a:pt x="611" y="695"/>
                  <a:pt x="598" y="696"/>
                </a:cubicBezTo>
                <a:cubicBezTo>
                  <a:pt x="598" y="698"/>
                  <a:pt x="590" y="742"/>
                  <a:pt x="606" y="745"/>
                </a:cubicBezTo>
                <a:cubicBezTo>
                  <a:pt x="613" y="748"/>
                  <a:pt x="612" y="754"/>
                  <a:pt x="615" y="760"/>
                </a:cubicBezTo>
                <a:cubicBezTo>
                  <a:pt x="617" y="777"/>
                  <a:pt x="612" y="784"/>
                  <a:pt x="607" y="799"/>
                </a:cubicBezTo>
                <a:cubicBezTo>
                  <a:pt x="583" y="798"/>
                  <a:pt x="568" y="802"/>
                  <a:pt x="546" y="805"/>
                </a:cubicBezTo>
                <a:cubicBezTo>
                  <a:pt x="534" y="809"/>
                  <a:pt x="520" y="803"/>
                  <a:pt x="508" y="801"/>
                </a:cubicBezTo>
                <a:cubicBezTo>
                  <a:pt x="499" y="794"/>
                  <a:pt x="489" y="791"/>
                  <a:pt x="478" y="789"/>
                </a:cubicBezTo>
                <a:cubicBezTo>
                  <a:pt x="475" y="787"/>
                  <a:pt x="472" y="786"/>
                  <a:pt x="469" y="783"/>
                </a:cubicBezTo>
                <a:cubicBezTo>
                  <a:pt x="466" y="780"/>
                  <a:pt x="462" y="774"/>
                  <a:pt x="462" y="774"/>
                </a:cubicBezTo>
                <a:cubicBezTo>
                  <a:pt x="464" y="765"/>
                  <a:pt x="482" y="766"/>
                  <a:pt x="490" y="765"/>
                </a:cubicBezTo>
                <a:cubicBezTo>
                  <a:pt x="495" y="764"/>
                  <a:pt x="500" y="765"/>
                  <a:pt x="504" y="762"/>
                </a:cubicBezTo>
                <a:cubicBezTo>
                  <a:pt x="514" y="754"/>
                  <a:pt x="495" y="759"/>
                  <a:pt x="510" y="756"/>
                </a:cubicBezTo>
                <a:cubicBezTo>
                  <a:pt x="518" y="752"/>
                  <a:pt x="527" y="742"/>
                  <a:pt x="531" y="733"/>
                </a:cubicBezTo>
                <a:cubicBezTo>
                  <a:pt x="537" y="695"/>
                  <a:pt x="536" y="663"/>
                  <a:pt x="496" y="660"/>
                </a:cubicBezTo>
                <a:cubicBezTo>
                  <a:pt x="487" y="653"/>
                  <a:pt x="482" y="654"/>
                  <a:pt x="469" y="652"/>
                </a:cubicBezTo>
                <a:cubicBezTo>
                  <a:pt x="459" y="653"/>
                  <a:pt x="432" y="647"/>
                  <a:pt x="424" y="660"/>
                </a:cubicBezTo>
                <a:cubicBezTo>
                  <a:pt x="422" y="671"/>
                  <a:pt x="411" y="690"/>
                  <a:pt x="402" y="697"/>
                </a:cubicBezTo>
                <a:cubicBezTo>
                  <a:pt x="390" y="717"/>
                  <a:pt x="373" y="732"/>
                  <a:pt x="357" y="748"/>
                </a:cubicBezTo>
                <a:cubicBezTo>
                  <a:pt x="351" y="754"/>
                  <a:pt x="342" y="764"/>
                  <a:pt x="334" y="766"/>
                </a:cubicBezTo>
                <a:cubicBezTo>
                  <a:pt x="329" y="769"/>
                  <a:pt x="323" y="768"/>
                  <a:pt x="318" y="771"/>
                </a:cubicBezTo>
                <a:cubicBezTo>
                  <a:pt x="269" y="770"/>
                  <a:pt x="256" y="766"/>
                  <a:pt x="219" y="762"/>
                </a:cubicBezTo>
                <a:cubicBezTo>
                  <a:pt x="214" y="760"/>
                  <a:pt x="211" y="757"/>
                  <a:pt x="205" y="756"/>
                </a:cubicBezTo>
                <a:cubicBezTo>
                  <a:pt x="197" y="752"/>
                  <a:pt x="189" y="747"/>
                  <a:pt x="181" y="742"/>
                </a:cubicBezTo>
                <a:cubicBezTo>
                  <a:pt x="175" y="734"/>
                  <a:pt x="163" y="727"/>
                  <a:pt x="156" y="720"/>
                </a:cubicBezTo>
                <a:cubicBezTo>
                  <a:pt x="153" y="717"/>
                  <a:pt x="145" y="711"/>
                  <a:pt x="145" y="711"/>
                </a:cubicBezTo>
                <a:cubicBezTo>
                  <a:pt x="143" y="703"/>
                  <a:pt x="121" y="674"/>
                  <a:pt x="114" y="669"/>
                </a:cubicBezTo>
                <a:cubicBezTo>
                  <a:pt x="111" y="662"/>
                  <a:pt x="109" y="659"/>
                  <a:pt x="103" y="655"/>
                </a:cubicBezTo>
                <a:cubicBezTo>
                  <a:pt x="99" y="634"/>
                  <a:pt x="106" y="664"/>
                  <a:pt x="97" y="645"/>
                </a:cubicBezTo>
                <a:cubicBezTo>
                  <a:pt x="92" y="634"/>
                  <a:pt x="96" y="620"/>
                  <a:pt x="91" y="609"/>
                </a:cubicBezTo>
                <a:cubicBezTo>
                  <a:pt x="90" y="602"/>
                  <a:pt x="88" y="594"/>
                  <a:pt x="85" y="588"/>
                </a:cubicBezTo>
                <a:cubicBezTo>
                  <a:pt x="82" y="552"/>
                  <a:pt x="85" y="518"/>
                  <a:pt x="93" y="483"/>
                </a:cubicBezTo>
                <a:cubicBezTo>
                  <a:pt x="90" y="465"/>
                  <a:pt x="83" y="463"/>
                  <a:pt x="66" y="460"/>
                </a:cubicBezTo>
                <a:cubicBezTo>
                  <a:pt x="57" y="455"/>
                  <a:pt x="47" y="449"/>
                  <a:pt x="37" y="445"/>
                </a:cubicBezTo>
                <a:cubicBezTo>
                  <a:pt x="32" y="438"/>
                  <a:pt x="27" y="431"/>
                  <a:pt x="19" y="426"/>
                </a:cubicBezTo>
                <a:cubicBezTo>
                  <a:pt x="14" y="417"/>
                  <a:pt x="12" y="408"/>
                  <a:pt x="6" y="400"/>
                </a:cubicBezTo>
                <a:cubicBezTo>
                  <a:pt x="4" y="394"/>
                  <a:pt x="1" y="391"/>
                  <a:pt x="0" y="385"/>
                </a:cubicBezTo>
                <a:cubicBezTo>
                  <a:pt x="1" y="378"/>
                  <a:pt x="2" y="376"/>
                  <a:pt x="9" y="373"/>
                </a:cubicBezTo>
                <a:cubicBezTo>
                  <a:pt x="20" y="358"/>
                  <a:pt x="70" y="364"/>
                  <a:pt x="73" y="364"/>
                </a:cubicBezTo>
                <a:cubicBezTo>
                  <a:pt x="91" y="362"/>
                  <a:pt x="82" y="360"/>
                  <a:pt x="93" y="351"/>
                </a:cubicBezTo>
                <a:cubicBezTo>
                  <a:pt x="97" y="324"/>
                  <a:pt x="103" y="294"/>
                  <a:pt x="91" y="270"/>
                </a:cubicBezTo>
                <a:cubicBezTo>
                  <a:pt x="90" y="264"/>
                  <a:pt x="89" y="262"/>
                  <a:pt x="84" y="258"/>
                </a:cubicBezTo>
                <a:cubicBezTo>
                  <a:pt x="83" y="228"/>
                  <a:pt x="82" y="198"/>
                  <a:pt x="82" y="168"/>
                </a:cubicBezTo>
                <a:cubicBezTo>
                  <a:pt x="82" y="157"/>
                  <a:pt x="81" y="143"/>
                  <a:pt x="93" y="141"/>
                </a:cubicBezTo>
                <a:cubicBezTo>
                  <a:pt x="94" y="134"/>
                  <a:pt x="95" y="132"/>
                  <a:pt x="102" y="133"/>
                </a:cubicBezTo>
                <a:cubicBezTo>
                  <a:pt x="100" y="143"/>
                  <a:pt x="101" y="145"/>
                  <a:pt x="99" y="138"/>
                </a:cubicBezTo>
                <a:close/>
              </a:path>
            </a:pathLst>
          </a:custGeom>
          <a:noFill/>
          <a:ln w="31750">
            <a:solidFill>
              <a:srgbClr val="00FF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43401" name="AutoShape 9">
            <a:extLst>
              <a:ext uri="{FF2B5EF4-FFF2-40B4-BE49-F238E27FC236}">
                <a16:creationId xmlns:a16="http://schemas.microsoft.com/office/drawing/2014/main" id="{9D6E67A0-92B8-7542-9AD0-D51B9D4A52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18026" y="5313363"/>
            <a:ext cx="487363" cy="488950"/>
          </a:xfrm>
          <a:prstGeom prst="plus">
            <a:avLst>
              <a:gd name="adj" fmla="val 25000"/>
            </a:avLst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>
              <a:solidFill>
                <a:srgbClr val="000000"/>
              </a:solidFill>
            </a:endParaRPr>
          </a:p>
        </p:txBody>
      </p:sp>
      <p:sp>
        <p:nvSpPr>
          <p:cNvPr id="443402" name="AutoShape 10">
            <a:extLst>
              <a:ext uri="{FF2B5EF4-FFF2-40B4-BE49-F238E27FC236}">
                <a16:creationId xmlns:a16="http://schemas.microsoft.com/office/drawing/2014/main" id="{982E5B31-7420-8844-840D-A512C3F414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18351" y="5313363"/>
            <a:ext cx="487363" cy="488950"/>
          </a:xfrm>
          <a:prstGeom prst="plus">
            <a:avLst>
              <a:gd name="adj" fmla="val 25000"/>
            </a:avLst>
          </a:prstGeom>
          <a:solidFill>
            <a:srgbClr val="00FF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>
              <a:solidFill>
                <a:srgbClr val="000000"/>
              </a:solidFill>
            </a:endParaRPr>
          </a:p>
        </p:txBody>
      </p:sp>
      <p:sp>
        <p:nvSpPr>
          <p:cNvPr id="443403" name="AutoShape 11">
            <a:extLst>
              <a:ext uri="{FF2B5EF4-FFF2-40B4-BE49-F238E27FC236}">
                <a16:creationId xmlns:a16="http://schemas.microsoft.com/office/drawing/2014/main" id="{1355E3BC-011D-C64E-A3F2-6A689A3ABB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92588" y="4014788"/>
            <a:ext cx="487362" cy="487362"/>
          </a:xfrm>
          <a:prstGeom prst="plus">
            <a:avLst>
              <a:gd name="adj" fmla="val 25000"/>
            </a:avLst>
          </a:prstGeom>
          <a:solidFill>
            <a:srgbClr val="0000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>
              <a:solidFill>
                <a:srgbClr val="000000"/>
              </a:solidFill>
            </a:endParaRPr>
          </a:p>
        </p:txBody>
      </p:sp>
      <p:sp>
        <p:nvSpPr>
          <p:cNvPr id="443404" name="AutoShape 12">
            <a:extLst>
              <a:ext uri="{FF2B5EF4-FFF2-40B4-BE49-F238E27FC236}">
                <a16:creationId xmlns:a16="http://schemas.microsoft.com/office/drawing/2014/main" id="{55D697C2-A3BD-7C46-A0ED-8F37907513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92913" y="3851276"/>
            <a:ext cx="487362" cy="487363"/>
          </a:xfrm>
          <a:prstGeom prst="plus">
            <a:avLst>
              <a:gd name="adj" fmla="val 25000"/>
            </a:avLst>
          </a:prstGeom>
          <a:solidFill>
            <a:srgbClr val="00FF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>
              <a:solidFill>
                <a:srgbClr val="000000"/>
              </a:solidFill>
            </a:endParaRPr>
          </a:p>
        </p:txBody>
      </p:sp>
      <p:sp>
        <p:nvSpPr>
          <p:cNvPr id="443405" name="AutoShape 13">
            <a:extLst>
              <a:ext uri="{FF2B5EF4-FFF2-40B4-BE49-F238E27FC236}">
                <a16:creationId xmlns:a16="http://schemas.microsoft.com/office/drawing/2014/main" id="{6A837E6D-E7A5-4F49-8282-1E5B781A50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54676" y="4989513"/>
            <a:ext cx="487363" cy="487362"/>
          </a:xfrm>
          <a:prstGeom prst="plus">
            <a:avLst>
              <a:gd name="adj" fmla="val 25000"/>
            </a:avLst>
          </a:prstGeom>
          <a:solidFill>
            <a:srgbClr val="FF00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>
              <a:solidFill>
                <a:srgbClr val="000000"/>
              </a:solidFill>
            </a:endParaRPr>
          </a:p>
        </p:txBody>
      </p:sp>
      <p:sp>
        <p:nvSpPr>
          <p:cNvPr id="59404" name="Title 15">
            <a:extLst>
              <a:ext uri="{FF2B5EF4-FFF2-40B4-BE49-F238E27FC236}">
                <a16:creationId xmlns:a16="http://schemas.microsoft.com/office/drawing/2014/main" id="{E0FEE347-C1FB-0F42-95CF-7C8990F53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76201"/>
            <a:ext cx="8686800" cy="715963"/>
          </a:xfrm>
        </p:spPr>
        <p:txBody>
          <a:bodyPr/>
          <a:lstStyle/>
          <a:p>
            <a:r>
              <a:rPr lang="en-US" altLang="en-US"/>
              <a:t>Recognition task and supervision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987106D-3975-1D43-95A9-50B587A08AF2}"/>
              </a:ext>
            </a:extLst>
          </p:cNvPr>
          <p:cNvSpPr txBox="1"/>
          <p:nvPr/>
        </p:nvSpPr>
        <p:spPr>
          <a:xfrm>
            <a:off x="8839201" y="6581776"/>
            <a:ext cx="1812925" cy="27622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srgbClr val="FFFFFF">
                    <a:lumMod val="65000"/>
                  </a:srgbClr>
                </a:solidFill>
                <a:latin typeface="Arial" charset="0"/>
              </a:rPr>
              <a:t>Slide credit: L. </a:t>
            </a:r>
            <a:r>
              <a:rPr lang="en-US" sz="1200" dirty="0" err="1">
                <a:solidFill>
                  <a:srgbClr val="FFFFFF">
                    <a:lumMod val="65000"/>
                  </a:srgbClr>
                </a:solidFill>
                <a:latin typeface="Arial" charset="0"/>
              </a:rPr>
              <a:t>Lazebnik</a:t>
            </a:r>
            <a:endParaRPr lang="en-US" sz="1200" dirty="0">
              <a:solidFill>
                <a:srgbClr val="FFFFFF">
                  <a:lumMod val="65000"/>
                </a:srgbClr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2327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3397" grpId="0"/>
      <p:bldP spid="443398" grpId="0" animBg="1"/>
      <p:bldP spid="443401" grpId="0" animBg="1"/>
      <p:bldP spid="443402" grpId="0" animBg="1"/>
      <p:bldP spid="443403" grpId="0" animBg="1"/>
      <p:bldP spid="443404" grpId="0" animBg="1"/>
      <p:bldP spid="44340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5">
            <a:extLst>
              <a:ext uri="{FF2B5EF4-FFF2-40B4-BE49-F238E27FC236}">
                <a16:creationId xmlns:a16="http://schemas.microsoft.com/office/drawing/2014/main" id="{B3C14D3D-1A87-674F-8C8C-FF624B119F3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60419" name="Object 4">
            <a:extLst>
              <a:ext uri="{FF2B5EF4-FFF2-40B4-BE49-F238E27FC236}">
                <a16:creationId xmlns:a16="http://schemas.microsoft.com/office/drawing/2014/main" id="{85B59756-72BA-3745-9EC0-06EBBC24BC3E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2033588" y="304800"/>
          <a:ext cx="8177212" cy="5105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869" name="Image" r:id="rId4" imgW="11734800" imgH="7327900" progId="">
                  <p:embed/>
                </p:oleObj>
              </mc:Choice>
              <mc:Fallback>
                <p:oleObj name="Image" r:id="rId4" imgW="11734800" imgH="7327900" progId="">
                  <p:embed/>
                  <p:pic>
                    <p:nvPicPr>
                      <p:cNvPr id="60419" name="Object 4">
                        <a:extLst>
                          <a:ext uri="{FF2B5EF4-FFF2-40B4-BE49-F238E27FC236}">
                            <a16:creationId xmlns:a16="http://schemas.microsoft.com/office/drawing/2014/main" id="{85B59756-72BA-3745-9EC0-06EBBC24BC3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33588" y="304800"/>
                        <a:ext cx="8177212" cy="5105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0420" name="Text Box 7">
            <a:extLst>
              <a:ext uri="{FF2B5EF4-FFF2-40B4-BE49-F238E27FC236}">
                <a16:creationId xmlns:a16="http://schemas.microsoft.com/office/drawing/2014/main" id="{B4B6C5D8-7974-E142-9998-06810CDCEA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03525" y="5218113"/>
            <a:ext cx="1581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rgbClr val="000000"/>
                </a:solidFill>
              </a:rPr>
              <a:t>Unsupervised</a:t>
            </a:r>
          </a:p>
        </p:txBody>
      </p:sp>
      <p:sp>
        <p:nvSpPr>
          <p:cNvPr id="60421" name="Text Box 8">
            <a:extLst>
              <a:ext uri="{FF2B5EF4-FFF2-40B4-BE49-F238E27FC236}">
                <a16:creationId xmlns:a16="http://schemas.microsoft.com/office/drawing/2014/main" id="{ED75AA08-A764-4F4C-9FA7-B3885EA73D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29200" y="5195888"/>
            <a:ext cx="22542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rgbClr val="000000"/>
                </a:solidFill>
              </a:rPr>
              <a:t>“Weakly” supervised</a:t>
            </a:r>
          </a:p>
        </p:txBody>
      </p:sp>
      <p:sp>
        <p:nvSpPr>
          <p:cNvPr id="60422" name="Text Box 9">
            <a:extLst>
              <a:ext uri="{FF2B5EF4-FFF2-40B4-BE49-F238E27FC236}">
                <a16:creationId xmlns:a16="http://schemas.microsoft.com/office/drawing/2014/main" id="{DB507B4E-0297-944B-B48A-AD487C54A1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02576" y="5181600"/>
            <a:ext cx="18510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rgbClr val="000000"/>
                </a:solidFill>
              </a:rPr>
              <a:t>Fully supervised</a:t>
            </a:r>
          </a:p>
        </p:txBody>
      </p:sp>
      <p:sp>
        <p:nvSpPr>
          <p:cNvPr id="727050" name="AutoShape 10">
            <a:extLst>
              <a:ext uri="{FF2B5EF4-FFF2-40B4-BE49-F238E27FC236}">
                <a16:creationId xmlns:a16="http://schemas.microsoft.com/office/drawing/2014/main" id="{C89AE219-61DA-F543-A692-A648520BE755}"/>
              </a:ext>
            </a:extLst>
          </p:cNvPr>
          <p:cNvSpPr>
            <a:spLocks/>
          </p:cNvSpPr>
          <p:nvPr/>
        </p:nvSpPr>
        <p:spPr bwMode="auto">
          <a:xfrm rot="5400000">
            <a:off x="7239000" y="3810000"/>
            <a:ext cx="381000" cy="4038600"/>
          </a:xfrm>
          <a:prstGeom prst="rightBrace">
            <a:avLst>
              <a:gd name="adj1" fmla="val 88333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>
              <a:solidFill>
                <a:srgbClr val="000000"/>
              </a:solidFill>
            </a:endParaRPr>
          </a:p>
        </p:txBody>
      </p:sp>
      <p:sp>
        <p:nvSpPr>
          <p:cNvPr id="727051" name="Text Box 11">
            <a:extLst>
              <a:ext uri="{FF2B5EF4-FFF2-40B4-BE49-F238E27FC236}">
                <a16:creationId xmlns:a16="http://schemas.microsoft.com/office/drawing/2014/main" id="{AE7E0270-3D34-8649-B92A-54547639828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19800" y="6056313"/>
            <a:ext cx="28765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rgbClr val="000000"/>
                </a:solidFill>
              </a:rPr>
              <a:t>Definition depends on task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B395773-5B5C-E34C-8E03-1B5A57E9B00C}"/>
              </a:ext>
            </a:extLst>
          </p:cNvPr>
          <p:cNvSpPr txBox="1"/>
          <p:nvPr/>
        </p:nvSpPr>
        <p:spPr>
          <a:xfrm>
            <a:off x="8839201" y="6581776"/>
            <a:ext cx="1812925" cy="27622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srgbClr val="FFFFFF">
                    <a:lumMod val="65000"/>
                  </a:srgbClr>
                </a:solidFill>
                <a:latin typeface="Arial" charset="0"/>
              </a:rPr>
              <a:t>Slide credit: L. </a:t>
            </a:r>
            <a:r>
              <a:rPr lang="en-US" sz="1200" dirty="0" err="1">
                <a:solidFill>
                  <a:srgbClr val="FFFFFF">
                    <a:lumMod val="65000"/>
                  </a:srgbClr>
                </a:solidFill>
                <a:latin typeface="Arial" charset="0"/>
              </a:rPr>
              <a:t>Lazebnik</a:t>
            </a:r>
            <a:endParaRPr lang="en-US" sz="1200" dirty="0">
              <a:solidFill>
                <a:srgbClr val="FFFFFF">
                  <a:lumMod val="65000"/>
                </a:srgbClr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1354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7050" grpId="0" animBg="1"/>
      <p:bldP spid="72705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Title 1">
            <a:extLst>
              <a:ext uri="{FF2B5EF4-FFF2-40B4-BE49-F238E27FC236}">
                <a16:creationId xmlns:a16="http://schemas.microsoft.com/office/drawing/2014/main" id="{FB12FEF2-5949-A340-8D23-4425446FA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76201"/>
            <a:ext cx="8229600" cy="868363"/>
          </a:xfrm>
        </p:spPr>
        <p:txBody>
          <a:bodyPr/>
          <a:lstStyle/>
          <a:p>
            <a:r>
              <a:rPr lang="en-US" altLang="en-US"/>
              <a:t>Generalization</a:t>
            </a:r>
          </a:p>
        </p:txBody>
      </p:sp>
      <p:sp>
        <p:nvSpPr>
          <p:cNvPr id="61443" name="Content Placeholder 2">
            <a:extLst>
              <a:ext uri="{FF2B5EF4-FFF2-40B4-BE49-F238E27FC236}">
                <a16:creationId xmlns:a16="http://schemas.microsoft.com/office/drawing/2014/main" id="{48927403-93FE-5645-899A-D5A2956BE9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5000" y="5486400"/>
            <a:ext cx="8458200" cy="914400"/>
          </a:xfrm>
        </p:spPr>
        <p:txBody>
          <a:bodyPr/>
          <a:lstStyle/>
          <a:p>
            <a:pPr eaLnBrk="1" hangingPunct="1"/>
            <a:r>
              <a:rPr lang="en-US" altLang="en-US"/>
              <a:t>How well does a learned model generalize from the data it was trained on to a new test set?</a:t>
            </a:r>
          </a:p>
        </p:txBody>
      </p:sp>
      <p:pic>
        <p:nvPicPr>
          <p:cNvPr id="61444" name="Picture 2">
            <a:extLst>
              <a:ext uri="{FF2B5EF4-FFF2-40B4-BE49-F238E27FC236}">
                <a16:creationId xmlns:a16="http://schemas.microsoft.com/office/drawing/2014/main" id="{98522BB3-CCB8-FA48-9F1F-32FDAC072B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5100" y="1066800"/>
            <a:ext cx="4229100" cy="360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45" name="Picture 3">
            <a:extLst>
              <a:ext uri="{FF2B5EF4-FFF2-40B4-BE49-F238E27FC236}">
                <a16:creationId xmlns:a16="http://schemas.microsoft.com/office/drawing/2014/main" id="{DE440D80-D804-2247-BE96-B5C25E9FC7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4400" y="1066800"/>
            <a:ext cx="609600" cy="3619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446" name="TextBox 6">
            <a:extLst>
              <a:ext uri="{FF2B5EF4-FFF2-40B4-BE49-F238E27FC236}">
                <a16:creationId xmlns:a16="http://schemas.microsoft.com/office/drawing/2014/main" id="{BC6C5CC2-36E0-674F-B128-3478C52E95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52800" y="4724400"/>
            <a:ext cx="29337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rgbClr val="000000"/>
                </a:solidFill>
              </a:rPr>
              <a:t>Training set (labels known)</a:t>
            </a:r>
          </a:p>
        </p:txBody>
      </p:sp>
      <p:sp>
        <p:nvSpPr>
          <p:cNvPr id="61447" name="TextBox 7">
            <a:extLst>
              <a:ext uri="{FF2B5EF4-FFF2-40B4-BE49-F238E27FC236}">
                <a16:creationId xmlns:a16="http://schemas.microsoft.com/office/drawing/2014/main" id="{CB179DA0-90C0-984A-9779-5E8FB3C092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69188" y="4724401"/>
            <a:ext cx="2665412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rgbClr val="000000"/>
                </a:solidFill>
              </a:rPr>
              <a:t>Test set (labels unknown)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95A7115-161E-0049-A637-67D33E65B90E}"/>
              </a:ext>
            </a:extLst>
          </p:cNvPr>
          <p:cNvSpPr txBox="1"/>
          <p:nvPr/>
        </p:nvSpPr>
        <p:spPr>
          <a:xfrm>
            <a:off x="8839201" y="6581776"/>
            <a:ext cx="1812925" cy="27622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srgbClr val="FFFFFF">
                    <a:lumMod val="65000"/>
                  </a:srgbClr>
                </a:solidFill>
                <a:latin typeface="Arial" charset="0"/>
              </a:rPr>
              <a:t>Slide credit: L. </a:t>
            </a:r>
            <a:r>
              <a:rPr lang="en-US" sz="1200" dirty="0" err="1">
                <a:solidFill>
                  <a:srgbClr val="FFFFFF">
                    <a:lumMod val="65000"/>
                  </a:srgbClr>
                </a:solidFill>
                <a:latin typeface="Arial" charset="0"/>
              </a:rPr>
              <a:t>Lazebnik</a:t>
            </a:r>
            <a:endParaRPr lang="en-US" sz="1200" dirty="0">
              <a:solidFill>
                <a:srgbClr val="FFFFFF">
                  <a:lumMod val="65000"/>
                </a:srgbClr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80207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Title 4">
            <a:extLst>
              <a:ext uri="{FF2B5EF4-FFF2-40B4-BE49-F238E27FC236}">
                <a16:creationId xmlns:a16="http://schemas.microsoft.com/office/drawing/2014/main" id="{C351608E-1578-9045-AA1C-11110FF59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76201"/>
            <a:ext cx="8229600" cy="639763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/>
              <a:t>Generalization</a:t>
            </a:r>
          </a:p>
        </p:txBody>
      </p:sp>
      <p:sp>
        <p:nvSpPr>
          <p:cNvPr id="13315" name="Content Placeholder 5">
            <a:extLst>
              <a:ext uri="{FF2B5EF4-FFF2-40B4-BE49-F238E27FC236}">
                <a16:creationId xmlns:a16="http://schemas.microsoft.com/office/drawing/2014/main" id="{792E85D6-5C06-3849-A965-2F0B52EF5E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1200" y="838201"/>
            <a:ext cx="8305800" cy="5287963"/>
          </a:xfrm>
        </p:spPr>
        <p:txBody>
          <a:bodyPr/>
          <a:lstStyle/>
          <a:p>
            <a:pPr eaLnBrk="1" hangingPunct="1"/>
            <a:r>
              <a:rPr lang="en-US" altLang="en-US" sz="2400"/>
              <a:t>Components of generalization error </a:t>
            </a:r>
          </a:p>
          <a:p>
            <a:pPr lvl="1" eaLnBrk="1" hangingPunct="1"/>
            <a:r>
              <a:rPr lang="en-US" altLang="en-US" sz="2000" b="1"/>
              <a:t>Bias:</a:t>
            </a:r>
            <a:r>
              <a:rPr lang="en-US" altLang="en-US" sz="2000"/>
              <a:t> how much the average model over all training sets differ from the true model?</a:t>
            </a:r>
          </a:p>
          <a:p>
            <a:pPr lvl="2" eaLnBrk="1" hangingPunct="1"/>
            <a:r>
              <a:rPr lang="en-US" altLang="en-US"/>
              <a:t>Error due to inaccurate assumptions/simplifications made by the model</a:t>
            </a:r>
          </a:p>
          <a:p>
            <a:pPr lvl="1" eaLnBrk="1" hangingPunct="1"/>
            <a:r>
              <a:rPr lang="en-US" altLang="en-US" sz="2000" b="1"/>
              <a:t>Variance:</a:t>
            </a:r>
            <a:r>
              <a:rPr lang="en-US" altLang="en-US" sz="2000"/>
              <a:t> how much models estimated from different training sets differ from each other</a:t>
            </a:r>
          </a:p>
          <a:p>
            <a:pPr eaLnBrk="1" hangingPunct="1"/>
            <a:r>
              <a:rPr lang="en-US" altLang="en-US" sz="2400" b="1"/>
              <a:t>Underfitting:</a:t>
            </a:r>
            <a:r>
              <a:rPr lang="en-US" altLang="en-US" sz="2400"/>
              <a:t> model is too “simple” to represent all the relevant class characteristics</a:t>
            </a:r>
          </a:p>
          <a:p>
            <a:pPr lvl="1" eaLnBrk="1" hangingPunct="1"/>
            <a:r>
              <a:rPr lang="en-US" altLang="en-US" sz="2000"/>
              <a:t>High bias and low variance</a:t>
            </a:r>
          </a:p>
          <a:p>
            <a:pPr lvl="1" eaLnBrk="1" hangingPunct="1"/>
            <a:r>
              <a:rPr lang="en-US" altLang="en-US" sz="2000"/>
              <a:t>High training error and high test error</a:t>
            </a:r>
          </a:p>
          <a:p>
            <a:pPr eaLnBrk="1" hangingPunct="1"/>
            <a:r>
              <a:rPr lang="en-US" altLang="en-US" sz="2400" b="1"/>
              <a:t>Overfitting:</a:t>
            </a:r>
            <a:r>
              <a:rPr lang="en-US" altLang="en-US" sz="2400"/>
              <a:t> model is too “complex” and fits irrelevant characteristics (noise) in the data</a:t>
            </a:r>
          </a:p>
          <a:p>
            <a:pPr lvl="1" eaLnBrk="1" hangingPunct="1"/>
            <a:r>
              <a:rPr lang="en-US" altLang="en-US" sz="2000"/>
              <a:t>Low bias and high variance</a:t>
            </a:r>
          </a:p>
          <a:p>
            <a:pPr lvl="1" eaLnBrk="1" hangingPunct="1"/>
            <a:r>
              <a:rPr lang="en-US" altLang="en-US" sz="2000"/>
              <a:t>Low training error and high test error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15663E-D00D-9544-AD9E-CE052146F64B}"/>
              </a:ext>
            </a:extLst>
          </p:cNvPr>
          <p:cNvSpPr txBox="1"/>
          <p:nvPr/>
        </p:nvSpPr>
        <p:spPr>
          <a:xfrm>
            <a:off x="8839201" y="6581776"/>
            <a:ext cx="1812925" cy="27622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srgbClr val="FFFFFF">
                    <a:lumMod val="65000"/>
                  </a:srgbClr>
                </a:solidFill>
                <a:latin typeface="Arial" charset="0"/>
              </a:rPr>
              <a:t>Slide credit: L. </a:t>
            </a:r>
            <a:r>
              <a:rPr lang="en-US" sz="1200" dirty="0" err="1">
                <a:solidFill>
                  <a:srgbClr val="FFFFFF">
                    <a:lumMod val="65000"/>
                  </a:srgbClr>
                </a:solidFill>
                <a:latin typeface="Arial" charset="0"/>
              </a:rPr>
              <a:t>Lazebnik</a:t>
            </a:r>
            <a:endParaRPr lang="en-US" sz="1200" dirty="0">
              <a:solidFill>
                <a:srgbClr val="FFFFFF">
                  <a:lumMod val="65000"/>
                </a:srgbClr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1032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5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Title 1">
            <a:extLst>
              <a:ext uri="{FF2B5EF4-FFF2-40B4-BE49-F238E27FC236}">
                <a16:creationId xmlns:a16="http://schemas.microsoft.com/office/drawing/2014/main" id="{922DF018-A7BF-BF40-B3D2-B613BA35A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No Free Lunch Theorem</a:t>
            </a:r>
          </a:p>
        </p:txBody>
      </p:sp>
      <p:pic>
        <p:nvPicPr>
          <p:cNvPr id="63491" name="Picture 2">
            <a:extLst>
              <a:ext uri="{FF2B5EF4-FFF2-40B4-BE49-F238E27FC236}">
                <a16:creationId xmlns:a16="http://schemas.microsoft.com/office/drawing/2014/main" id="{A81295B5-5830-0E48-9EE7-76E2CB38D6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1" y="1828800"/>
            <a:ext cx="5343525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308971E-D42D-A543-B80B-4571BF2DAE31}"/>
              </a:ext>
            </a:extLst>
          </p:cNvPr>
          <p:cNvSpPr txBox="1"/>
          <p:nvPr/>
        </p:nvSpPr>
        <p:spPr>
          <a:xfrm>
            <a:off x="8839201" y="6581776"/>
            <a:ext cx="1668463" cy="27622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prstClr val="white">
                    <a:lumMod val="65000"/>
                  </a:prstClr>
                </a:solidFill>
                <a:latin typeface="Arial" charset="0"/>
              </a:rPr>
              <a:t>Slide credit: D. </a:t>
            </a:r>
            <a:r>
              <a:rPr lang="en-US" sz="1200" dirty="0" err="1">
                <a:solidFill>
                  <a:prstClr val="white">
                    <a:lumMod val="65000"/>
                  </a:prstClr>
                </a:solidFill>
                <a:latin typeface="Arial" charset="0"/>
              </a:rPr>
              <a:t>Hoiem</a:t>
            </a:r>
            <a:endParaRPr lang="en-US" sz="1200" dirty="0">
              <a:solidFill>
                <a:prstClr val="white">
                  <a:lumMod val="65000"/>
                </a:prstClr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8584182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4AC5506-6312-4701-8D3C-40187889A94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B8A5F9-D1F1-AA49-BCC1-1D8CC46F8B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4022" y="1578999"/>
            <a:ext cx="8946292" cy="486817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0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AI on AWS</a:t>
            </a:r>
          </a:p>
        </p:txBody>
      </p:sp>
    </p:spTree>
    <p:extLst>
      <p:ext uri="{BB962C8B-B14F-4D97-AF65-F5344CB8AC3E}">
        <p14:creationId xmlns:p14="http://schemas.microsoft.com/office/powerpoint/2010/main" val="15509773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Title 1">
            <a:extLst>
              <a:ext uri="{FF2B5EF4-FFF2-40B4-BE49-F238E27FC236}">
                <a16:creationId xmlns:a16="http://schemas.microsoft.com/office/drawing/2014/main" id="{F6D581F1-AA8C-074B-8CAF-651D59984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Bias-Variance Trade-off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7A65ED-AD74-3D41-87C9-D053650AAE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5000" y="1524000"/>
            <a:ext cx="4572000" cy="4495800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  <a:defRPr/>
            </a:pPr>
            <a:r>
              <a:rPr lang="en-US" dirty="0"/>
              <a:t>Models with too few parameters are inaccurate because of a large bias (not enough flexibility).</a:t>
            </a:r>
          </a:p>
          <a:p>
            <a:pPr>
              <a:buFont typeface="Arial" charset="0"/>
              <a:buChar char="•"/>
              <a:defRPr/>
            </a:pPr>
            <a:endParaRPr lang="en-US" dirty="0"/>
          </a:p>
          <a:p>
            <a:pPr>
              <a:buFont typeface="Arial" charset="0"/>
              <a:buChar char="•"/>
              <a:defRPr/>
            </a:pPr>
            <a:r>
              <a:rPr lang="en-US" dirty="0"/>
              <a:t>Models with too many parameters are inaccurate because of a large variance (too much sensitivity to the sample).</a:t>
            </a:r>
          </a:p>
        </p:txBody>
      </p:sp>
      <p:pic>
        <p:nvPicPr>
          <p:cNvPr id="64516" name="Picture 2" descr="C:\Users\hays\Desktop\143 Computer Vision\slides\09\bias_variance_bias_2.gif">
            <a:extLst>
              <a:ext uri="{FF2B5EF4-FFF2-40B4-BE49-F238E27FC236}">
                <a16:creationId xmlns:a16="http://schemas.microsoft.com/office/drawing/2014/main" id="{194A3D9B-F723-294B-9BFE-025AB85E40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1" y="1485900"/>
            <a:ext cx="3571875" cy="2179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4517" name="Picture 3" descr="C:\Users\hays\Desktop\143 Computer Vision\slides\09\bias_variance_var_2.gif">
            <a:extLst>
              <a:ext uri="{FF2B5EF4-FFF2-40B4-BE49-F238E27FC236}">
                <a16:creationId xmlns:a16="http://schemas.microsoft.com/office/drawing/2014/main" id="{4380FF28-834E-E04E-BBD2-26303191F6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1" y="3840164"/>
            <a:ext cx="3571875" cy="2179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54F9B37-61AA-3D42-9CF4-E413B9301ADC}"/>
              </a:ext>
            </a:extLst>
          </p:cNvPr>
          <p:cNvSpPr txBox="1"/>
          <p:nvPr/>
        </p:nvSpPr>
        <p:spPr>
          <a:xfrm>
            <a:off x="8839201" y="6581776"/>
            <a:ext cx="1668463" cy="27622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prstClr val="white">
                    <a:lumMod val="65000"/>
                  </a:prstClr>
                </a:solidFill>
                <a:latin typeface="Arial" charset="0"/>
              </a:rPr>
              <a:t>Slide credit: D. </a:t>
            </a:r>
            <a:r>
              <a:rPr lang="en-US" sz="1200" dirty="0" err="1">
                <a:solidFill>
                  <a:prstClr val="white">
                    <a:lumMod val="65000"/>
                  </a:prstClr>
                </a:solidFill>
                <a:latin typeface="Arial" charset="0"/>
              </a:rPr>
              <a:t>Hoiem</a:t>
            </a:r>
            <a:endParaRPr lang="en-US" sz="1200" dirty="0">
              <a:solidFill>
                <a:prstClr val="white">
                  <a:lumMod val="65000"/>
                </a:prstClr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18159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Title 1">
            <a:extLst>
              <a:ext uri="{FF2B5EF4-FFF2-40B4-BE49-F238E27FC236}">
                <a16:creationId xmlns:a16="http://schemas.microsoft.com/office/drawing/2014/main" id="{563A9662-57F1-944B-8A37-EE43F2912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Bias-Variance Trade-off</a:t>
            </a:r>
          </a:p>
        </p:txBody>
      </p:sp>
      <p:sp>
        <p:nvSpPr>
          <p:cNvPr id="65539" name="TextBox 17">
            <a:extLst>
              <a:ext uri="{FF2B5EF4-FFF2-40B4-BE49-F238E27FC236}">
                <a16:creationId xmlns:a16="http://schemas.microsoft.com/office/drawing/2014/main" id="{7ADF7325-4949-474E-9A8E-56ED771339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24200" y="1600201"/>
            <a:ext cx="51054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>
                <a:solidFill>
                  <a:srgbClr val="000000"/>
                </a:solidFill>
                <a:latin typeface="Arial" panose="020B0604020202020204" pitchFamily="34" charset="0"/>
              </a:rPr>
              <a:t>E(MSE) = noise</a:t>
            </a:r>
            <a:r>
              <a:rPr lang="en-US" altLang="en-US" sz="2400" baseline="30000">
                <a:solidFill>
                  <a:srgbClr val="000000"/>
                </a:solidFill>
                <a:latin typeface="Arial" panose="020B0604020202020204" pitchFamily="34" charset="0"/>
              </a:rPr>
              <a:t>2  </a:t>
            </a:r>
            <a:r>
              <a:rPr lang="en-US" altLang="en-US" sz="2400">
                <a:solidFill>
                  <a:srgbClr val="000000"/>
                </a:solidFill>
                <a:latin typeface="Arial" panose="020B0604020202020204" pitchFamily="34" charset="0"/>
              </a:rPr>
              <a:t>+ bias</a:t>
            </a:r>
            <a:r>
              <a:rPr lang="en-US" altLang="en-US" sz="2400" baseline="30000">
                <a:solidFill>
                  <a:srgbClr val="000000"/>
                </a:solidFill>
                <a:latin typeface="Arial" panose="020B0604020202020204" pitchFamily="34" charset="0"/>
              </a:rPr>
              <a:t>2</a:t>
            </a:r>
            <a:r>
              <a:rPr lang="en-US" altLang="en-US" sz="2400">
                <a:solidFill>
                  <a:srgbClr val="000000"/>
                </a:solidFill>
                <a:latin typeface="Arial" panose="020B0604020202020204" pitchFamily="34" charset="0"/>
              </a:rPr>
              <a:t> + variance</a:t>
            </a:r>
          </a:p>
        </p:txBody>
      </p:sp>
      <p:sp>
        <p:nvSpPr>
          <p:cNvPr id="65540" name="TextBox 4">
            <a:extLst>
              <a:ext uri="{FF2B5EF4-FFF2-40B4-BE49-F238E27FC236}">
                <a16:creationId xmlns:a16="http://schemas.microsoft.com/office/drawing/2014/main" id="{7B51993B-DFB4-E148-A0F8-B01B295929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28800" y="4210051"/>
            <a:ext cx="8534400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Arial" panose="020B0604020202020204" pitchFamily="34" charset="0"/>
              </a:rPr>
              <a:t>See the following for explanations of bias-variance (also Bishop’s “Neural Networks” book): 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US" sz="1800">
                <a:solidFill>
                  <a:srgbClr val="000000"/>
                </a:solidFill>
                <a:latin typeface="Arial" panose="020B0604020202020204" pitchFamily="34" charset="0"/>
                <a:hlinkClick r:id="rId3"/>
              </a:rPr>
              <a:t>http://www.inf.ed.ac.uk/teaching/courses/mlsc/Notes/Lecture4/BiasVariance.pdf</a:t>
            </a:r>
            <a:endParaRPr lang="en-US" altLang="en-US" sz="180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65541" name="TextBox 5">
            <a:extLst>
              <a:ext uri="{FF2B5EF4-FFF2-40B4-BE49-F238E27FC236}">
                <a16:creationId xmlns:a16="http://schemas.microsoft.com/office/drawing/2014/main" id="{AD0C1885-36EE-E44E-8DF7-3BF3A07F9F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05200" y="2590801"/>
            <a:ext cx="182880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Arial" panose="020B0604020202020204" pitchFamily="34" charset="0"/>
              </a:rPr>
              <a:t>Unavoidable error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DF157A2-301B-BC46-80AE-7BA46E7E594A}"/>
              </a:ext>
            </a:extLst>
          </p:cNvPr>
          <p:cNvCxnSpPr/>
          <p:nvPr/>
        </p:nvCxnSpPr>
        <p:spPr>
          <a:xfrm flipV="1">
            <a:off x="4419600" y="2057400"/>
            <a:ext cx="533400" cy="3810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543" name="TextBox 8">
            <a:extLst>
              <a:ext uri="{FF2B5EF4-FFF2-40B4-BE49-F238E27FC236}">
                <a16:creationId xmlns:a16="http://schemas.microsoft.com/office/drawing/2014/main" id="{90CA4AC4-4894-D047-9270-0B7AF38A51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1200" y="2590801"/>
            <a:ext cx="1828800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Arial" panose="020B0604020202020204" pitchFamily="34" charset="0"/>
              </a:rPr>
              <a:t>Error due to incorrect assumptions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AF07118-83F0-8849-B993-68A152241F8D}"/>
              </a:ext>
            </a:extLst>
          </p:cNvPr>
          <p:cNvCxnSpPr/>
          <p:nvPr/>
        </p:nvCxnSpPr>
        <p:spPr>
          <a:xfrm rot="10800000">
            <a:off x="6134100" y="2062164"/>
            <a:ext cx="571500" cy="52863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545" name="TextBox 11">
            <a:extLst>
              <a:ext uri="{FF2B5EF4-FFF2-40B4-BE49-F238E27FC236}">
                <a16:creationId xmlns:a16="http://schemas.microsoft.com/office/drawing/2014/main" id="{2419B48F-11FE-364D-A57D-4CE15AA5C5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6200" y="2362201"/>
            <a:ext cx="2133600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Arial" panose="020B0604020202020204" pitchFamily="34" charset="0"/>
              </a:rPr>
              <a:t>Error due to variance of training samples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81A296E-DDA3-7C4B-AEFB-387912E8BFCF}"/>
              </a:ext>
            </a:extLst>
          </p:cNvPr>
          <p:cNvCxnSpPr/>
          <p:nvPr/>
        </p:nvCxnSpPr>
        <p:spPr>
          <a:xfrm rot="10800000">
            <a:off x="7543800" y="2057400"/>
            <a:ext cx="571500" cy="52863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8E3A785A-C3D8-304C-8D75-D7DCB092941F}"/>
              </a:ext>
            </a:extLst>
          </p:cNvPr>
          <p:cNvSpPr txBox="1"/>
          <p:nvPr/>
        </p:nvSpPr>
        <p:spPr>
          <a:xfrm>
            <a:off x="8999538" y="6581776"/>
            <a:ext cx="1668462" cy="27622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prstClr val="white">
                    <a:lumMod val="65000"/>
                  </a:prstClr>
                </a:solidFill>
                <a:latin typeface="Arial" charset="0"/>
              </a:rPr>
              <a:t>Slide credit: D. </a:t>
            </a:r>
            <a:r>
              <a:rPr lang="en-US" sz="1200" dirty="0" err="1">
                <a:solidFill>
                  <a:prstClr val="white">
                    <a:lumMod val="65000"/>
                  </a:prstClr>
                </a:solidFill>
                <a:latin typeface="Arial" charset="0"/>
              </a:rPr>
              <a:t>Hoiem</a:t>
            </a:r>
            <a:endParaRPr lang="en-US" sz="1200" dirty="0">
              <a:solidFill>
                <a:prstClr val="white">
                  <a:lumMod val="65000"/>
                </a:prstClr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31529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Title 1">
            <a:extLst>
              <a:ext uri="{FF2B5EF4-FFF2-40B4-BE49-F238E27FC236}">
                <a16:creationId xmlns:a16="http://schemas.microsoft.com/office/drawing/2014/main" id="{749EFCAB-78EC-164F-AFFB-F8817A6BC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Bias-variance tradeoff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70ECE49-124B-F64D-A03F-8E087C36BC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34201" y="5410200"/>
            <a:ext cx="16859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 b="1">
                <a:solidFill>
                  <a:srgbClr val="0000FF"/>
                </a:solidFill>
              </a:rPr>
              <a:t>Training error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3EEA65F-A2CA-614A-B56C-C4F2ACE142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10400" y="4343400"/>
            <a:ext cx="12446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 b="1">
                <a:solidFill>
                  <a:srgbClr val="FF0000"/>
                </a:solidFill>
              </a:rPr>
              <a:t>Test error</a:t>
            </a:r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2F5C2242-E6E5-894D-A932-EBBEFAE27015}"/>
              </a:ext>
            </a:extLst>
          </p:cNvPr>
          <p:cNvSpPr/>
          <p:nvPr/>
        </p:nvSpPr>
        <p:spPr>
          <a:xfrm>
            <a:off x="3340101" y="4791075"/>
            <a:ext cx="4284663" cy="1155700"/>
          </a:xfrm>
          <a:custGeom>
            <a:avLst/>
            <a:gdLst>
              <a:gd name="connsiteX0" fmla="*/ 0 w 4283901"/>
              <a:gd name="connsiteY0" fmla="*/ 0 h 1156249"/>
              <a:gd name="connsiteX1" fmla="*/ 313151 w 4283901"/>
              <a:gd name="connsiteY1" fmla="*/ 162839 h 1156249"/>
              <a:gd name="connsiteX2" fmla="*/ 375781 w 4283901"/>
              <a:gd name="connsiteY2" fmla="*/ 200417 h 1156249"/>
              <a:gd name="connsiteX3" fmla="*/ 413359 w 4283901"/>
              <a:gd name="connsiteY3" fmla="*/ 212943 h 1156249"/>
              <a:gd name="connsiteX4" fmla="*/ 488515 w 4283901"/>
              <a:gd name="connsiteY4" fmla="*/ 263047 h 1156249"/>
              <a:gd name="connsiteX5" fmla="*/ 563671 w 4283901"/>
              <a:gd name="connsiteY5" fmla="*/ 300625 h 1156249"/>
              <a:gd name="connsiteX6" fmla="*/ 601249 w 4283901"/>
              <a:gd name="connsiteY6" fmla="*/ 325677 h 1156249"/>
              <a:gd name="connsiteX7" fmla="*/ 701458 w 4283901"/>
              <a:gd name="connsiteY7" fmla="*/ 363255 h 1156249"/>
              <a:gd name="connsiteX8" fmla="*/ 751562 w 4283901"/>
              <a:gd name="connsiteY8" fmla="*/ 375781 h 1156249"/>
              <a:gd name="connsiteX9" fmla="*/ 789140 w 4283901"/>
              <a:gd name="connsiteY9" fmla="*/ 388307 h 1156249"/>
              <a:gd name="connsiteX10" fmla="*/ 1027134 w 4283901"/>
              <a:gd name="connsiteY10" fmla="*/ 413359 h 1156249"/>
              <a:gd name="connsiteX11" fmla="*/ 1114816 w 4283901"/>
              <a:gd name="connsiteY11" fmla="*/ 450937 h 1156249"/>
              <a:gd name="connsiteX12" fmla="*/ 1189973 w 4283901"/>
              <a:gd name="connsiteY12" fmla="*/ 501042 h 1156249"/>
              <a:gd name="connsiteX13" fmla="*/ 1227551 w 4283901"/>
              <a:gd name="connsiteY13" fmla="*/ 526094 h 1156249"/>
              <a:gd name="connsiteX14" fmla="*/ 1265129 w 4283901"/>
              <a:gd name="connsiteY14" fmla="*/ 538620 h 1156249"/>
              <a:gd name="connsiteX15" fmla="*/ 1302707 w 4283901"/>
              <a:gd name="connsiteY15" fmla="*/ 563672 h 1156249"/>
              <a:gd name="connsiteX16" fmla="*/ 1427967 w 4283901"/>
              <a:gd name="connsiteY16" fmla="*/ 601250 h 1156249"/>
              <a:gd name="connsiteX17" fmla="*/ 1515649 w 4283901"/>
              <a:gd name="connsiteY17" fmla="*/ 613776 h 1156249"/>
              <a:gd name="connsiteX18" fmla="*/ 1590805 w 4283901"/>
              <a:gd name="connsiteY18" fmla="*/ 626302 h 1156249"/>
              <a:gd name="connsiteX19" fmla="*/ 1703540 w 4283901"/>
              <a:gd name="connsiteY19" fmla="*/ 651354 h 1156249"/>
              <a:gd name="connsiteX20" fmla="*/ 1816274 w 4283901"/>
              <a:gd name="connsiteY20" fmla="*/ 688932 h 1156249"/>
              <a:gd name="connsiteX21" fmla="*/ 1903956 w 4283901"/>
              <a:gd name="connsiteY21" fmla="*/ 713984 h 1156249"/>
              <a:gd name="connsiteX22" fmla="*/ 1929008 w 4283901"/>
              <a:gd name="connsiteY22" fmla="*/ 751562 h 1156249"/>
              <a:gd name="connsiteX23" fmla="*/ 2016690 w 4283901"/>
              <a:gd name="connsiteY23" fmla="*/ 789140 h 1156249"/>
              <a:gd name="connsiteX24" fmla="*/ 2066794 w 4283901"/>
              <a:gd name="connsiteY24" fmla="*/ 801666 h 1156249"/>
              <a:gd name="connsiteX25" fmla="*/ 2104373 w 4283901"/>
              <a:gd name="connsiteY25" fmla="*/ 814192 h 1156249"/>
              <a:gd name="connsiteX26" fmla="*/ 2229633 w 4283901"/>
              <a:gd name="connsiteY26" fmla="*/ 826718 h 1156249"/>
              <a:gd name="connsiteX27" fmla="*/ 2342367 w 4283901"/>
              <a:gd name="connsiteY27" fmla="*/ 839244 h 1156249"/>
              <a:gd name="connsiteX28" fmla="*/ 2430049 w 4283901"/>
              <a:gd name="connsiteY28" fmla="*/ 864296 h 1156249"/>
              <a:gd name="connsiteX29" fmla="*/ 2505205 w 4283901"/>
              <a:gd name="connsiteY29" fmla="*/ 889348 h 1156249"/>
              <a:gd name="connsiteX30" fmla="*/ 2580362 w 4283901"/>
              <a:gd name="connsiteY30" fmla="*/ 914400 h 1156249"/>
              <a:gd name="connsiteX31" fmla="*/ 2617940 w 4283901"/>
              <a:gd name="connsiteY31" fmla="*/ 926927 h 1156249"/>
              <a:gd name="connsiteX32" fmla="*/ 2668044 w 4283901"/>
              <a:gd name="connsiteY32" fmla="*/ 939453 h 1156249"/>
              <a:gd name="connsiteX33" fmla="*/ 2743200 w 4283901"/>
              <a:gd name="connsiteY33" fmla="*/ 964505 h 1156249"/>
              <a:gd name="connsiteX34" fmla="*/ 2793304 w 4283901"/>
              <a:gd name="connsiteY34" fmla="*/ 977031 h 1156249"/>
              <a:gd name="connsiteX35" fmla="*/ 2830882 w 4283901"/>
              <a:gd name="connsiteY35" fmla="*/ 1002083 h 1156249"/>
              <a:gd name="connsiteX36" fmla="*/ 2956142 w 4283901"/>
              <a:gd name="connsiteY36" fmla="*/ 1039661 h 1156249"/>
              <a:gd name="connsiteX37" fmla="*/ 3031299 w 4283901"/>
              <a:gd name="connsiteY37" fmla="*/ 1052187 h 1156249"/>
              <a:gd name="connsiteX38" fmla="*/ 3219189 w 4283901"/>
              <a:gd name="connsiteY38" fmla="*/ 1114817 h 1156249"/>
              <a:gd name="connsiteX39" fmla="*/ 3306871 w 4283901"/>
              <a:gd name="connsiteY39" fmla="*/ 1139869 h 1156249"/>
              <a:gd name="connsiteX40" fmla="*/ 3382027 w 4283901"/>
              <a:gd name="connsiteY40" fmla="*/ 1152395 h 1156249"/>
              <a:gd name="connsiteX41" fmla="*/ 4283901 w 4283901"/>
              <a:gd name="connsiteY41" fmla="*/ 1152395 h 1156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4283901" h="1156249">
                <a:moveTo>
                  <a:pt x="0" y="0"/>
                </a:moveTo>
                <a:cubicBezTo>
                  <a:pt x="135194" y="45068"/>
                  <a:pt x="39042" y="10556"/>
                  <a:pt x="313151" y="162839"/>
                </a:cubicBezTo>
                <a:cubicBezTo>
                  <a:pt x="334433" y="174663"/>
                  <a:pt x="354005" y="189529"/>
                  <a:pt x="375781" y="200417"/>
                </a:cubicBezTo>
                <a:cubicBezTo>
                  <a:pt x="387591" y="206322"/>
                  <a:pt x="401817" y="206531"/>
                  <a:pt x="413359" y="212943"/>
                </a:cubicBezTo>
                <a:cubicBezTo>
                  <a:pt x="439679" y="227565"/>
                  <a:pt x="461585" y="249582"/>
                  <a:pt x="488515" y="263047"/>
                </a:cubicBezTo>
                <a:cubicBezTo>
                  <a:pt x="513567" y="275573"/>
                  <a:pt x="539187" y="287023"/>
                  <a:pt x="563671" y="300625"/>
                </a:cubicBezTo>
                <a:cubicBezTo>
                  <a:pt x="576831" y="307936"/>
                  <a:pt x="587784" y="318944"/>
                  <a:pt x="601249" y="325677"/>
                </a:cubicBezTo>
                <a:cubicBezTo>
                  <a:pt x="618901" y="334503"/>
                  <a:pt x="676160" y="356027"/>
                  <a:pt x="701458" y="363255"/>
                </a:cubicBezTo>
                <a:cubicBezTo>
                  <a:pt x="718011" y="367984"/>
                  <a:pt x="735009" y="371052"/>
                  <a:pt x="751562" y="375781"/>
                </a:cubicBezTo>
                <a:cubicBezTo>
                  <a:pt x="764258" y="379408"/>
                  <a:pt x="776193" y="385718"/>
                  <a:pt x="789140" y="388307"/>
                </a:cubicBezTo>
                <a:cubicBezTo>
                  <a:pt x="859270" y="402333"/>
                  <a:pt x="962050" y="407935"/>
                  <a:pt x="1027134" y="413359"/>
                </a:cubicBezTo>
                <a:cubicBezTo>
                  <a:pt x="1066009" y="426317"/>
                  <a:pt x="1076120" y="427720"/>
                  <a:pt x="1114816" y="450937"/>
                </a:cubicBezTo>
                <a:cubicBezTo>
                  <a:pt x="1140634" y="466428"/>
                  <a:pt x="1164921" y="484340"/>
                  <a:pt x="1189973" y="501042"/>
                </a:cubicBezTo>
                <a:cubicBezTo>
                  <a:pt x="1202499" y="509393"/>
                  <a:pt x="1213269" y="521333"/>
                  <a:pt x="1227551" y="526094"/>
                </a:cubicBezTo>
                <a:cubicBezTo>
                  <a:pt x="1240077" y="530269"/>
                  <a:pt x="1253319" y="532715"/>
                  <a:pt x="1265129" y="538620"/>
                </a:cubicBezTo>
                <a:cubicBezTo>
                  <a:pt x="1278594" y="545353"/>
                  <a:pt x="1288950" y="557558"/>
                  <a:pt x="1302707" y="563672"/>
                </a:cubicBezTo>
                <a:cubicBezTo>
                  <a:pt x="1325333" y="573728"/>
                  <a:pt x="1397137" y="595644"/>
                  <a:pt x="1427967" y="601250"/>
                </a:cubicBezTo>
                <a:cubicBezTo>
                  <a:pt x="1457015" y="606531"/>
                  <a:pt x="1486468" y="609287"/>
                  <a:pt x="1515649" y="613776"/>
                </a:cubicBezTo>
                <a:cubicBezTo>
                  <a:pt x="1540751" y="617638"/>
                  <a:pt x="1565817" y="621759"/>
                  <a:pt x="1590805" y="626302"/>
                </a:cubicBezTo>
                <a:cubicBezTo>
                  <a:pt x="1618726" y="631378"/>
                  <a:pt x="1674498" y="642418"/>
                  <a:pt x="1703540" y="651354"/>
                </a:cubicBezTo>
                <a:cubicBezTo>
                  <a:pt x="1741399" y="663003"/>
                  <a:pt x="1777846" y="679325"/>
                  <a:pt x="1816274" y="688932"/>
                </a:cubicBezTo>
                <a:cubicBezTo>
                  <a:pt x="1879187" y="704660"/>
                  <a:pt x="1850046" y="696014"/>
                  <a:pt x="1903956" y="713984"/>
                </a:cubicBezTo>
                <a:cubicBezTo>
                  <a:pt x="1912307" y="726510"/>
                  <a:pt x="1917443" y="741924"/>
                  <a:pt x="1929008" y="751562"/>
                </a:cubicBezTo>
                <a:cubicBezTo>
                  <a:pt x="1946435" y="766085"/>
                  <a:pt x="1992854" y="782330"/>
                  <a:pt x="2016690" y="789140"/>
                </a:cubicBezTo>
                <a:cubicBezTo>
                  <a:pt x="2033243" y="793869"/>
                  <a:pt x="2050241" y="796937"/>
                  <a:pt x="2066794" y="801666"/>
                </a:cubicBezTo>
                <a:cubicBezTo>
                  <a:pt x="2079490" y="805293"/>
                  <a:pt x="2091323" y="812184"/>
                  <a:pt x="2104373" y="814192"/>
                </a:cubicBezTo>
                <a:cubicBezTo>
                  <a:pt x="2145847" y="820573"/>
                  <a:pt x="2187902" y="822325"/>
                  <a:pt x="2229633" y="826718"/>
                </a:cubicBezTo>
                <a:lnTo>
                  <a:pt x="2342367" y="839244"/>
                </a:lnTo>
                <a:cubicBezTo>
                  <a:pt x="2468655" y="881340"/>
                  <a:pt x="2272766" y="817111"/>
                  <a:pt x="2430049" y="864296"/>
                </a:cubicBezTo>
                <a:cubicBezTo>
                  <a:pt x="2455342" y="871884"/>
                  <a:pt x="2480153" y="880997"/>
                  <a:pt x="2505205" y="889348"/>
                </a:cubicBezTo>
                <a:lnTo>
                  <a:pt x="2580362" y="914400"/>
                </a:lnTo>
                <a:cubicBezTo>
                  <a:pt x="2592888" y="918576"/>
                  <a:pt x="2605131" y="923725"/>
                  <a:pt x="2617940" y="926927"/>
                </a:cubicBezTo>
                <a:cubicBezTo>
                  <a:pt x="2634641" y="931102"/>
                  <a:pt x="2651555" y="934506"/>
                  <a:pt x="2668044" y="939453"/>
                </a:cubicBezTo>
                <a:cubicBezTo>
                  <a:pt x="2693337" y="947041"/>
                  <a:pt x="2717581" y="958100"/>
                  <a:pt x="2743200" y="964505"/>
                </a:cubicBezTo>
                <a:lnTo>
                  <a:pt x="2793304" y="977031"/>
                </a:lnTo>
                <a:cubicBezTo>
                  <a:pt x="2805830" y="985382"/>
                  <a:pt x="2817125" y="995969"/>
                  <a:pt x="2830882" y="1002083"/>
                </a:cubicBezTo>
                <a:cubicBezTo>
                  <a:pt x="2857026" y="1013702"/>
                  <a:pt x="2923019" y="1033036"/>
                  <a:pt x="2956142" y="1039661"/>
                </a:cubicBezTo>
                <a:cubicBezTo>
                  <a:pt x="2981047" y="1044642"/>
                  <a:pt x="3006247" y="1048012"/>
                  <a:pt x="3031299" y="1052187"/>
                </a:cubicBezTo>
                <a:lnTo>
                  <a:pt x="3219189" y="1114817"/>
                </a:lnTo>
                <a:cubicBezTo>
                  <a:pt x="3255004" y="1126755"/>
                  <a:pt x="3267550" y="1132005"/>
                  <a:pt x="3306871" y="1139869"/>
                </a:cubicBezTo>
                <a:cubicBezTo>
                  <a:pt x="3331775" y="1144850"/>
                  <a:pt x="3356632" y="1152069"/>
                  <a:pt x="3382027" y="1152395"/>
                </a:cubicBezTo>
                <a:cubicBezTo>
                  <a:pt x="3682627" y="1156249"/>
                  <a:pt x="3983276" y="1152395"/>
                  <a:pt x="4283901" y="1152395"/>
                </a:cubicBezTo>
              </a:path>
            </a:pathLst>
          </a:custGeom>
          <a:ln w="381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0000FF"/>
              </a:solidFill>
            </a:endParaRPr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D35627CA-5BFE-5D47-A4DC-7A3B5CE8B414}"/>
              </a:ext>
            </a:extLst>
          </p:cNvPr>
          <p:cNvSpPr/>
          <p:nvPr/>
        </p:nvSpPr>
        <p:spPr>
          <a:xfrm>
            <a:off x="3352801" y="2987675"/>
            <a:ext cx="4422775" cy="1252538"/>
          </a:xfrm>
          <a:custGeom>
            <a:avLst/>
            <a:gdLst>
              <a:gd name="connsiteX0" fmla="*/ 0 w 4423249"/>
              <a:gd name="connsiteY0" fmla="*/ 0 h 1252602"/>
              <a:gd name="connsiteX1" fmla="*/ 62630 w 4423249"/>
              <a:gd name="connsiteY1" fmla="*/ 12526 h 1252602"/>
              <a:gd name="connsiteX2" fmla="*/ 162838 w 4423249"/>
              <a:gd name="connsiteY2" fmla="*/ 25052 h 1252602"/>
              <a:gd name="connsiteX3" fmla="*/ 237995 w 4423249"/>
              <a:gd name="connsiteY3" fmla="*/ 50104 h 1252602"/>
              <a:gd name="connsiteX4" fmla="*/ 275573 w 4423249"/>
              <a:gd name="connsiteY4" fmla="*/ 75156 h 1252602"/>
              <a:gd name="connsiteX5" fmla="*/ 313151 w 4423249"/>
              <a:gd name="connsiteY5" fmla="*/ 87682 h 1252602"/>
              <a:gd name="connsiteX6" fmla="*/ 713984 w 4423249"/>
              <a:gd name="connsiteY6" fmla="*/ 100208 h 1252602"/>
              <a:gd name="connsiteX7" fmla="*/ 789140 w 4423249"/>
              <a:gd name="connsiteY7" fmla="*/ 125260 h 1252602"/>
              <a:gd name="connsiteX8" fmla="*/ 926926 w 4423249"/>
              <a:gd name="connsiteY8" fmla="*/ 150312 h 1252602"/>
              <a:gd name="connsiteX9" fmla="*/ 989556 w 4423249"/>
              <a:gd name="connsiteY9" fmla="*/ 187890 h 1252602"/>
              <a:gd name="connsiteX10" fmla="*/ 1027134 w 4423249"/>
              <a:gd name="connsiteY10" fmla="*/ 200416 h 1252602"/>
              <a:gd name="connsiteX11" fmla="*/ 1102290 w 4423249"/>
              <a:gd name="connsiteY11" fmla="*/ 237994 h 1252602"/>
              <a:gd name="connsiteX12" fmla="*/ 1277655 w 4423249"/>
              <a:gd name="connsiteY12" fmla="*/ 250520 h 1252602"/>
              <a:gd name="connsiteX13" fmla="*/ 1352811 w 4423249"/>
              <a:gd name="connsiteY13" fmla="*/ 275572 h 1252602"/>
              <a:gd name="connsiteX14" fmla="*/ 1427967 w 4423249"/>
              <a:gd name="connsiteY14" fmla="*/ 350728 h 1252602"/>
              <a:gd name="connsiteX15" fmla="*/ 1503123 w 4423249"/>
              <a:gd name="connsiteY15" fmla="*/ 413358 h 1252602"/>
              <a:gd name="connsiteX16" fmla="*/ 1678488 w 4423249"/>
              <a:gd name="connsiteY16" fmla="*/ 450937 h 1252602"/>
              <a:gd name="connsiteX17" fmla="*/ 1778696 w 4423249"/>
              <a:gd name="connsiteY17" fmla="*/ 463463 h 1252602"/>
              <a:gd name="connsiteX18" fmla="*/ 1954060 w 4423249"/>
              <a:gd name="connsiteY18" fmla="*/ 488515 h 1252602"/>
              <a:gd name="connsiteX19" fmla="*/ 2029216 w 4423249"/>
              <a:gd name="connsiteY19" fmla="*/ 526093 h 1252602"/>
              <a:gd name="connsiteX20" fmla="*/ 2054268 w 4423249"/>
              <a:gd name="connsiteY20" fmla="*/ 563671 h 1252602"/>
              <a:gd name="connsiteX21" fmla="*/ 2091847 w 4423249"/>
              <a:gd name="connsiteY21" fmla="*/ 588723 h 1252602"/>
              <a:gd name="connsiteX22" fmla="*/ 2141951 w 4423249"/>
              <a:gd name="connsiteY22" fmla="*/ 626301 h 1252602"/>
              <a:gd name="connsiteX23" fmla="*/ 2179529 w 4423249"/>
              <a:gd name="connsiteY23" fmla="*/ 651353 h 1252602"/>
              <a:gd name="connsiteX24" fmla="*/ 2217107 w 4423249"/>
              <a:gd name="connsiteY24" fmla="*/ 688931 h 1252602"/>
              <a:gd name="connsiteX25" fmla="*/ 2292263 w 4423249"/>
              <a:gd name="connsiteY25" fmla="*/ 713983 h 1252602"/>
              <a:gd name="connsiteX26" fmla="*/ 2329841 w 4423249"/>
              <a:gd name="connsiteY26" fmla="*/ 739035 h 1252602"/>
              <a:gd name="connsiteX27" fmla="*/ 2505205 w 4423249"/>
              <a:gd name="connsiteY27" fmla="*/ 764087 h 1252602"/>
              <a:gd name="connsiteX28" fmla="*/ 2605414 w 4423249"/>
              <a:gd name="connsiteY28" fmla="*/ 814191 h 1252602"/>
              <a:gd name="connsiteX29" fmla="*/ 2655518 w 4423249"/>
              <a:gd name="connsiteY29" fmla="*/ 826717 h 1252602"/>
              <a:gd name="connsiteX30" fmla="*/ 2730674 w 4423249"/>
              <a:gd name="connsiteY30" fmla="*/ 851769 h 1252602"/>
              <a:gd name="connsiteX31" fmla="*/ 2793304 w 4423249"/>
              <a:gd name="connsiteY31" fmla="*/ 864295 h 1252602"/>
              <a:gd name="connsiteX32" fmla="*/ 2830882 w 4423249"/>
              <a:gd name="connsiteY32" fmla="*/ 889347 h 1252602"/>
              <a:gd name="connsiteX33" fmla="*/ 2880986 w 4423249"/>
              <a:gd name="connsiteY33" fmla="*/ 901874 h 1252602"/>
              <a:gd name="connsiteX34" fmla="*/ 2918564 w 4423249"/>
              <a:gd name="connsiteY34" fmla="*/ 914400 h 1252602"/>
              <a:gd name="connsiteX35" fmla="*/ 3006247 w 4423249"/>
              <a:gd name="connsiteY35" fmla="*/ 939452 h 1252602"/>
              <a:gd name="connsiteX36" fmla="*/ 3118981 w 4423249"/>
              <a:gd name="connsiteY36" fmla="*/ 989556 h 1252602"/>
              <a:gd name="connsiteX37" fmla="*/ 3156559 w 4423249"/>
              <a:gd name="connsiteY37" fmla="*/ 1002082 h 1252602"/>
              <a:gd name="connsiteX38" fmla="*/ 3194137 w 4423249"/>
              <a:gd name="connsiteY38" fmla="*/ 1014608 h 1252602"/>
              <a:gd name="connsiteX39" fmla="*/ 3231715 w 4423249"/>
              <a:gd name="connsiteY39" fmla="*/ 1039660 h 1252602"/>
              <a:gd name="connsiteX40" fmla="*/ 3306871 w 4423249"/>
              <a:gd name="connsiteY40" fmla="*/ 1064712 h 1252602"/>
              <a:gd name="connsiteX41" fmla="*/ 3294345 w 4423249"/>
              <a:gd name="connsiteY41" fmla="*/ 1027134 h 1252602"/>
              <a:gd name="connsiteX42" fmla="*/ 3344449 w 4423249"/>
              <a:gd name="connsiteY42" fmla="*/ 1039660 h 1252602"/>
              <a:gd name="connsiteX43" fmla="*/ 3419605 w 4423249"/>
              <a:gd name="connsiteY43" fmla="*/ 1052186 h 1252602"/>
              <a:gd name="connsiteX44" fmla="*/ 3544866 w 4423249"/>
              <a:gd name="connsiteY44" fmla="*/ 1152394 h 1252602"/>
              <a:gd name="connsiteX45" fmla="*/ 3582444 w 4423249"/>
              <a:gd name="connsiteY45" fmla="*/ 1177446 h 1252602"/>
              <a:gd name="connsiteX46" fmla="*/ 3695178 w 4423249"/>
              <a:gd name="connsiteY46" fmla="*/ 1215024 h 1252602"/>
              <a:gd name="connsiteX47" fmla="*/ 3732756 w 4423249"/>
              <a:gd name="connsiteY47" fmla="*/ 1227550 h 1252602"/>
              <a:gd name="connsiteX48" fmla="*/ 3770334 w 4423249"/>
              <a:gd name="connsiteY48" fmla="*/ 1252602 h 1252602"/>
              <a:gd name="connsiteX49" fmla="*/ 4058433 w 4423249"/>
              <a:gd name="connsiteY49" fmla="*/ 1240076 h 1252602"/>
              <a:gd name="connsiteX50" fmla="*/ 4096011 w 4423249"/>
              <a:gd name="connsiteY50" fmla="*/ 1215024 h 1252602"/>
              <a:gd name="connsiteX51" fmla="*/ 4171167 w 4423249"/>
              <a:gd name="connsiteY51" fmla="*/ 1189972 h 1252602"/>
              <a:gd name="connsiteX52" fmla="*/ 4271375 w 4423249"/>
              <a:gd name="connsiteY52" fmla="*/ 1152394 h 1252602"/>
              <a:gd name="connsiteX53" fmla="*/ 4296427 w 4423249"/>
              <a:gd name="connsiteY53" fmla="*/ 1114816 h 1252602"/>
              <a:gd name="connsiteX54" fmla="*/ 4334005 w 4423249"/>
              <a:gd name="connsiteY54" fmla="*/ 1089764 h 1252602"/>
              <a:gd name="connsiteX55" fmla="*/ 4396636 w 4423249"/>
              <a:gd name="connsiteY55" fmla="*/ 1039660 h 1252602"/>
              <a:gd name="connsiteX56" fmla="*/ 4421688 w 4423249"/>
              <a:gd name="connsiteY56" fmla="*/ 1002082 h 12526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4423249" h="1252602">
                <a:moveTo>
                  <a:pt x="0" y="0"/>
                </a:moveTo>
                <a:cubicBezTo>
                  <a:pt x="20877" y="4175"/>
                  <a:pt x="41587" y="9289"/>
                  <a:pt x="62630" y="12526"/>
                </a:cubicBezTo>
                <a:cubicBezTo>
                  <a:pt x="95901" y="17645"/>
                  <a:pt x="129923" y="17999"/>
                  <a:pt x="162838" y="25052"/>
                </a:cubicBezTo>
                <a:cubicBezTo>
                  <a:pt x="188659" y="30585"/>
                  <a:pt x="237995" y="50104"/>
                  <a:pt x="237995" y="50104"/>
                </a:cubicBezTo>
                <a:cubicBezTo>
                  <a:pt x="250521" y="58455"/>
                  <a:pt x="262108" y="68423"/>
                  <a:pt x="275573" y="75156"/>
                </a:cubicBezTo>
                <a:cubicBezTo>
                  <a:pt x="287383" y="81061"/>
                  <a:pt x="299969" y="86929"/>
                  <a:pt x="313151" y="87682"/>
                </a:cubicBezTo>
                <a:cubicBezTo>
                  <a:pt x="446610" y="95308"/>
                  <a:pt x="580373" y="96033"/>
                  <a:pt x="713984" y="100208"/>
                </a:cubicBezTo>
                <a:cubicBezTo>
                  <a:pt x="739036" y="108559"/>
                  <a:pt x="763092" y="120919"/>
                  <a:pt x="789140" y="125260"/>
                </a:cubicBezTo>
                <a:cubicBezTo>
                  <a:pt x="885296" y="141286"/>
                  <a:pt x="839392" y="132805"/>
                  <a:pt x="926926" y="150312"/>
                </a:cubicBezTo>
                <a:cubicBezTo>
                  <a:pt x="947803" y="162838"/>
                  <a:pt x="967780" y="177002"/>
                  <a:pt x="989556" y="187890"/>
                </a:cubicBezTo>
                <a:cubicBezTo>
                  <a:pt x="1001366" y="193795"/>
                  <a:pt x="1015324" y="194511"/>
                  <a:pt x="1027134" y="200416"/>
                </a:cubicBezTo>
                <a:cubicBezTo>
                  <a:pt x="1063512" y="218605"/>
                  <a:pt x="1061118" y="233150"/>
                  <a:pt x="1102290" y="237994"/>
                </a:cubicBezTo>
                <a:cubicBezTo>
                  <a:pt x="1160493" y="244841"/>
                  <a:pt x="1219200" y="246345"/>
                  <a:pt x="1277655" y="250520"/>
                </a:cubicBezTo>
                <a:cubicBezTo>
                  <a:pt x="1302707" y="258871"/>
                  <a:pt x="1334138" y="256899"/>
                  <a:pt x="1352811" y="275572"/>
                </a:cubicBezTo>
                <a:lnTo>
                  <a:pt x="1427967" y="350728"/>
                </a:lnTo>
                <a:cubicBezTo>
                  <a:pt x="1446875" y="369636"/>
                  <a:pt x="1475719" y="403393"/>
                  <a:pt x="1503123" y="413358"/>
                </a:cubicBezTo>
                <a:cubicBezTo>
                  <a:pt x="1547750" y="429586"/>
                  <a:pt x="1628544" y="443802"/>
                  <a:pt x="1678488" y="450937"/>
                </a:cubicBezTo>
                <a:cubicBezTo>
                  <a:pt x="1711812" y="455698"/>
                  <a:pt x="1745342" y="458915"/>
                  <a:pt x="1778696" y="463463"/>
                </a:cubicBezTo>
                <a:lnTo>
                  <a:pt x="1954060" y="488515"/>
                </a:lnTo>
                <a:cubicBezTo>
                  <a:pt x="1984623" y="498703"/>
                  <a:pt x="2004934" y="501811"/>
                  <a:pt x="2029216" y="526093"/>
                </a:cubicBezTo>
                <a:cubicBezTo>
                  <a:pt x="2039861" y="536738"/>
                  <a:pt x="2043623" y="553026"/>
                  <a:pt x="2054268" y="563671"/>
                </a:cubicBezTo>
                <a:cubicBezTo>
                  <a:pt x="2064913" y="574316"/>
                  <a:pt x="2079596" y="579973"/>
                  <a:pt x="2091847" y="588723"/>
                </a:cubicBezTo>
                <a:cubicBezTo>
                  <a:pt x="2108835" y="600857"/>
                  <a:pt x="2124963" y="614167"/>
                  <a:pt x="2141951" y="626301"/>
                </a:cubicBezTo>
                <a:cubicBezTo>
                  <a:pt x="2154201" y="635051"/>
                  <a:pt x="2167964" y="641715"/>
                  <a:pt x="2179529" y="651353"/>
                </a:cubicBezTo>
                <a:cubicBezTo>
                  <a:pt x="2193138" y="662694"/>
                  <a:pt x="2201622" y="680328"/>
                  <a:pt x="2217107" y="688931"/>
                </a:cubicBezTo>
                <a:cubicBezTo>
                  <a:pt x="2240191" y="701755"/>
                  <a:pt x="2270291" y="699335"/>
                  <a:pt x="2292263" y="713983"/>
                </a:cubicBezTo>
                <a:cubicBezTo>
                  <a:pt x="2304789" y="722334"/>
                  <a:pt x="2316376" y="732302"/>
                  <a:pt x="2329841" y="739035"/>
                </a:cubicBezTo>
                <a:cubicBezTo>
                  <a:pt x="2378036" y="763133"/>
                  <a:pt x="2470002" y="760887"/>
                  <a:pt x="2505205" y="764087"/>
                </a:cubicBezTo>
                <a:cubicBezTo>
                  <a:pt x="2538608" y="780788"/>
                  <a:pt x="2569183" y="805133"/>
                  <a:pt x="2605414" y="814191"/>
                </a:cubicBezTo>
                <a:cubicBezTo>
                  <a:pt x="2622115" y="818366"/>
                  <a:pt x="2639029" y="821770"/>
                  <a:pt x="2655518" y="826717"/>
                </a:cubicBezTo>
                <a:cubicBezTo>
                  <a:pt x="2680811" y="834305"/>
                  <a:pt x="2704780" y="846590"/>
                  <a:pt x="2730674" y="851769"/>
                </a:cubicBezTo>
                <a:lnTo>
                  <a:pt x="2793304" y="864295"/>
                </a:lnTo>
                <a:cubicBezTo>
                  <a:pt x="2805830" y="872646"/>
                  <a:pt x="2817045" y="883417"/>
                  <a:pt x="2830882" y="889347"/>
                </a:cubicBezTo>
                <a:cubicBezTo>
                  <a:pt x="2846705" y="896129"/>
                  <a:pt x="2864433" y="897144"/>
                  <a:pt x="2880986" y="901874"/>
                </a:cubicBezTo>
                <a:cubicBezTo>
                  <a:pt x="2893682" y="905501"/>
                  <a:pt x="2905868" y="910773"/>
                  <a:pt x="2918564" y="914400"/>
                </a:cubicBezTo>
                <a:cubicBezTo>
                  <a:pt x="3028672" y="945859"/>
                  <a:pt x="2916139" y="909417"/>
                  <a:pt x="3006247" y="939452"/>
                </a:cubicBezTo>
                <a:cubicBezTo>
                  <a:pt x="3065797" y="979152"/>
                  <a:pt x="3029543" y="959743"/>
                  <a:pt x="3118981" y="989556"/>
                </a:cubicBezTo>
                <a:lnTo>
                  <a:pt x="3156559" y="1002082"/>
                </a:lnTo>
                <a:cubicBezTo>
                  <a:pt x="3169085" y="1006257"/>
                  <a:pt x="3183151" y="1007284"/>
                  <a:pt x="3194137" y="1014608"/>
                </a:cubicBezTo>
                <a:cubicBezTo>
                  <a:pt x="3206663" y="1022959"/>
                  <a:pt x="3217958" y="1033546"/>
                  <a:pt x="3231715" y="1039660"/>
                </a:cubicBezTo>
                <a:cubicBezTo>
                  <a:pt x="3255846" y="1050385"/>
                  <a:pt x="3306871" y="1064712"/>
                  <a:pt x="3306871" y="1064712"/>
                </a:cubicBezTo>
                <a:cubicBezTo>
                  <a:pt x="3302696" y="1052186"/>
                  <a:pt x="3283359" y="1034458"/>
                  <a:pt x="3294345" y="1027134"/>
                </a:cubicBezTo>
                <a:cubicBezTo>
                  <a:pt x="3308669" y="1017585"/>
                  <a:pt x="3327568" y="1036284"/>
                  <a:pt x="3344449" y="1039660"/>
                </a:cubicBezTo>
                <a:cubicBezTo>
                  <a:pt x="3369353" y="1044641"/>
                  <a:pt x="3394553" y="1048011"/>
                  <a:pt x="3419605" y="1052186"/>
                </a:cubicBezTo>
                <a:cubicBezTo>
                  <a:pt x="3491000" y="1123580"/>
                  <a:pt x="3450057" y="1089188"/>
                  <a:pt x="3544866" y="1152394"/>
                </a:cubicBezTo>
                <a:cubicBezTo>
                  <a:pt x="3557392" y="1160745"/>
                  <a:pt x="3568162" y="1172685"/>
                  <a:pt x="3582444" y="1177446"/>
                </a:cubicBezTo>
                <a:lnTo>
                  <a:pt x="3695178" y="1215024"/>
                </a:lnTo>
                <a:cubicBezTo>
                  <a:pt x="3707704" y="1219199"/>
                  <a:pt x="3721770" y="1220226"/>
                  <a:pt x="3732756" y="1227550"/>
                </a:cubicBezTo>
                <a:lnTo>
                  <a:pt x="3770334" y="1252602"/>
                </a:lnTo>
                <a:cubicBezTo>
                  <a:pt x="3866367" y="1248427"/>
                  <a:pt x="3962943" y="1251094"/>
                  <a:pt x="4058433" y="1240076"/>
                </a:cubicBezTo>
                <a:cubicBezTo>
                  <a:pt x="4073388" y="1238350"/>
                  <a:pt x="4082254" y="1221138"/>
                  <a:pt x="4096011" y="1215024"/>
                </a:cubicBezTo>
                <a:cubicBezTo>
                  <a:pt x="4120142" y="1204299"/>
                  <a:pt x="4149195" y="1204620"/>
                  <a:pt x="4171167" y="1189972"/>
                </a:cubicBezTo>
                <a:cubicBezTo>
                  <a:pt x="4226459" y="1153110"/>
                  <a:pt x="4193983" y="1167872"/>
                  <a:pt x="4271375" y="1152394"/>
                </a:cubicBezTo>
                <a:cubicBezTo>
                  <a:pt x="4279726" y="1139868"/>
                  <a:pt x="4285782" y="1125461"/>
                  <a:pt x="4296427" y="1114816"/>
                </a:cubicBezTo>
                <a:cubicBezTo>
                  <a:pt x="4307072" y="1104171"/>
                  <a:pt x="4322249" y="1099168"/>
                  <a:pt x="4334005" y="1089764"/>
                </a:cubicBezTo>
                <a:cubicBezTo>
                  <a:pt x="4423249" y="1018370"/>
                  <a:pt x="4280976" y="1116767"/>
                  <a:pt x="4396636" y="1039660"/>
                </a:cubicBezTo>
                <a:lnTo>
                  <a:pt x="4421688" y="1002082"/>
                </a:lnTo>
              </a:path>
            </a:pathLst>
          </a:cu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3401274-D4FA-6649-934D-836302BFBA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24200" y="2133600"/>
            <a:ext cx="14922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 b="1">
                <a:solidFill>
                  <a:srgbClr val="FF0000"/>
                </a:solidFill>
              </a:rPr>
              <a:t>Underfitting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8BE0FBF-AC27-214C-ADC2-744C1E90AC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86601" y="2133600"/>
            <a:ext cx="135096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 b="1">
                <a:solidFill>
                  <a:srgbClr val="FF0000"/>
                </a:solidFill>
              </a:rPr>
              <a:t>Overfitting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6225246-748B-1148-BDAC-6DF5FF2AB019}"/>
              </a:ext>
            </a:extLst>
          </p:cNvPr>
          <p:cNvCxnSpPr/>
          <p:nvPr/>
        </p:nvCxnSpPr>
        <p:spPr>
          <a:xfrm rot="5400000">
            <a:off x="3620294" y="2780506"/>
            <a:ext cx="533400" cy="1588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050B1EC-41AA-594F-8C69-B80DC08D48E5}"/>
              </a:ext>
            </a:extLst>
          </p:cNvPr>
          <p:cNvCxnSpPr/>
          <p:nvPr/>
        </p:nvCxnSpPr>
        <p:spPr>
          <a:xfrm rot="5400000">
            <a:off x="7123907" y="3239295"/>
            <a:ext cx="1295400" cy="1587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54804944-A386-C84C-A07A-C7CB7B83F32E}"/>
              </a:ext>
            </a:extLst>
          </p:cNvPr>
          <p:cNvSpPr/>
          <p:nvPr/>
        </p:nvSpPr>
        <p:spPr>
          <a:xfrm>
            <a:off x="3200400" y="2514600"/>
            <a:ext cx="5334000" cy="1981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80A218B-BBED-984D-9042-F250119BB144}"/>
              </a:ext>
            </a:extLst>
          </p:cNvPr>
          <p:cNvSpPr/>
          <p:nvPr/>
        </p:nvSpPr>
        <p:spPr>
          <a:xfrm>
            <a:off x="3276600" y="4038600"/>
            <a:ext cx="5753100" cy="1981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grpSp>
        <p:nvGrpSpPr>
          <p:cNvPr id="66573" name="Group 12">
            <a:extLst>
              <a:ext uri="{FF2B5EF4-FFF2-40B4-BE49-F238E27FC236}">
                <a16:creationId xmlns:a16="http://schemas.microsoft.com/office/drawing/2014/main" id="{DC8C8A60-6690-E741-B7E1-7AF40271A329}"/>
              </a:ext>
            </a:extLst>
          </p:cNvPr>
          <p:cNvGrpSpPr>
            <a:grpSpLocks/>
          </p:cNvGrpSpPr>
          <p:nvPr/>
        </p:nvGrpSpPr>
        <p:grpSpPr bwMode="auto">
          <a:xfrm>
            <a:off x="2944814" y="2771776"/>
            <a:ext cx="5329237" cy="3629025"/>
            <a:chOff x="1535668" y="2667794"/>
            <a:chExt cx="5328262" cy="3630493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3D5059DF-3DA3-D242-BC79-4300294F41D5}"/>
                </a:ext>
              </a:extLst>
            </p:cNvPr>
            <p:cNvCxnSpPr/>
            <p:nvPr/>
          </p:nvCxnSpPr>
          <p:spPr>
            <a:xfrm rot="5400000" flipH="1" flipV="1">
              <a:off x="304640" y="4267054"/>
              <a:ext cx="3200107" cy="1587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ED3A35C6-55B4-B64C-9B2E-CB714D37C5AA}"/>
                </a:ext>
              </a:extLst>
            </p:cNvPr>
            <p:cNvCxnSpPr/>
            <p:nvPr/>
          </p:nvCxnSpPr>
          <p:spPr>
            <a:xfrm flipV="1">
              <a:off x="1905487" y="5867901"/>
              <a:ext cx="4418791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577" name="TextBox 7">
              <a:extLst>
                <a:ext uri="{FF2B5EF4-FFF2-40B4-BE49-F238E27FC236}">
                  <a16:creationId xmlns:a16="http://schemas.microsoft.com/office/drawing/2014/main" id="{892D7113-A5BC-7E47-A1BB-78F81D82752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50796" y="5867400"/>
              <a:ext cx="1326004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800">
                  <a:solidFill>
                    <a:srgbClr val="000000"/>
                  </a:solidFill>
                </a:rPr>
                <a:t>Complexity</a:t>
              </a:r>
            </a:p>
          </p:txBody>
        </p:sp>
        <p:sp>
          <p:nvSpPr>
            <p:cNvPr id="66578" name="TextBox 8">
              <a:extLst>
                <a:ext uri="{FF2B5EF4-FFF2-40B4-BE49-F238E27FC236}">
                  <a16:creationId xmlns:a16="http://schemas.microsoft.com/office/drawing/2014/main" id="{3B9AD1A5-94ED-7341-BB2F-6535594B9D7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91200" y="5867400"/>
              <a:ext cx="1072730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100">
                  <a:solidFill>
                    <a:srgbClr val="000000"/>
                  </a:solidFill>
                </a:rPr>
                <a:t>Low Bias</a:t>
              </a: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100">
                  <a:solidFill>
                    <a:srgbClr val="000000"/>
                  </a:solidFill>
                </a:rPr>
                <a:t>High Variance</a:t>
              </a:r>
            </a:p>
          </p:txBody>
        </p:sp>
        <p:sp>
          <p:nvSpPr>
            <p:cNvPr id="66579" name="TextBox 9">
              <a:extLst>
                <a:ext uri="{FF2B5EF4-FFF2-40B4-BE49-F238E27FC236}">
                  <a16:creationId xmlns:a16="http://schemas.microsoft.com/office/drawing/2014/main" id="{5D4BDE3B-401D-1645-8407-31EA65750DF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76400" y="5867400"/>
              <a:ext cx="1040670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100">
                  <a:solidFill>
                    <a:srgbClr val="000000"/>
                  </a:solidFill>
                </a:rPr>
                <a:t>High Bias</a:t>
              </a: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100">
                  <a:solidFill>
                    <a:srgbClr val="000000"/>
                  </a:solidFill>
                </a:rPr>
                <a:t>Low Variance</a:t>
              </a:r>
            </a:p>
          </p:txBody>
        </p:sp>
        <p:sp>
          <p:nvSpPr>
            <p:cNvPr id="66580" name="TextBox 10">
              <a:extLst>
                <a:ext uri="{FF2B5EF4-FFF2-40B4-BE49-F238E27FC236}">
                  <a16:creationId xmlns:a16="http://schemas.microsoft.com/office/drawing/2014/main" id="{3D68B668-CEE9-FE4E-B70D-3224DFAB66E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-5400000">
              <a:off x="1371520" y="4141636"/>
              <a:ext cx="697627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800">
                  <a:solidFill>
                    <a:srgbClr val="000000"/>
                  </a:solidFill>
                </a:rPr>
                <a:t>Error</a:t>
              </a: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8D38745F-92A3-D847-8E09-431E16F9E5A1}"/>
              </a:ext>
            </a:extLst>
          </p:cNvPr>
          <p:cNvSpPr txBox="1"/>
          <p:nvPr/>
        </p:nvSpPr>
        <p:spPr>
          <a:xfrm>
            <a:off x="8999538" y="6581776"/>
            <a:ext cx="1668462" cy="27622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srgbClr val="FFFFFF">
                    <a:lumMod val="65000"/>
                  </a:srgbClr>
                </a:solidFill>
                <a:latin typeface="Arial" charset="0"/>
              </a:rPr>
              <a:t>Slide credit: D. </a:t>
            </a:r>
            <a:r>
              <a:rPr lang="en-US" sz="1200" dirty="0" err="1">
                <a:solidFill>
                  <a:srgbClr val="FFFFFF">
                    <a:lumMod val="65000"/>
                  </a:srgbClr>
                </a:solidFill>
                <a:latin typeface="Arial" charset="0"/>
              </a:rPr>
              <a:t>Hoiem</a:t>
            </a:r>
            <a:endParaRPr lang="en-US" sz="1200" dirty="0">
              <a:solidFill>
                <a:srgbClr val="FFFFFF">
                  <a:lumMod val="65000"/>
                </a:srgbClr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1894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9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21" grpId="0"/>
      <p:bldP spid="22" grpId="0"/>
      <p:bldP spid="8" grpId="0" animBg="1"/>
      <p:bldP spid="9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Title 1">
            <a:extLst>
              <a:ext uri="{FF2B5EF4-FFF2-40B4-BE49-F238E27FC236}">
                <a16:creationId xmlns:a16="http://schemas.microsoft.com/office/drawing/2014/main" id="{51D3EDA2-52C2-B442-8D49-097B7DBF42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Bias-variance tradeoff</a:t>
            </a: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AD48DD9E-33AD-1548-A9EA-D836A370E3B6}"/>
              </a:ext>
            </a:extLst>
          </p:cNvPr>
          <p:cNvSpPr/>
          <p:nvPr/>
        </p:nvSpPr>
        <p:spPr>
          <a:xfrm>
            <a:off x="3465514" y="3957638"/>
            <a:ext cx="4359275" cy="1827212"/>
          </a:xfrm>
          <a:custGeom>
            <a:avLst/>
            <a:gdLst>
              <a:gd name="connsiteX0" fmla="*/ 0 w 4359058"/>
              <a:gd name="connsiteY0" fmla="*/ 0 h 1826490"/>
              <a:gd name="connsiteX1" fmla="*/ 413359 w 4359058"/>
              <a:gd name="connsiteY1" fmla="*/ 12526 h 1826490"/>
              <a:gd name="connsiteX2" fmla="*/ 450937 w 4359058"/>
              <a:gd name="connsiteY2" fmla="*/ 25052 h 1826490"/>
              <a:gd name="connsiteX3" fmla="*/ 488515 w 4359058"/>
              <a:gd name="connsiteY3" fmla="*/ 50104 h 1826490"/>
              <a:gd name="connsiteX4" fmla="*/ 551145 w 4359058"/>
              <a:gd name="connsiteY4" fmla="*/ 62630 h 1826490"/>
              <a:gd name="connsiteX5" fmla="*/ 601250 w 4359058"/>
              <a:gd name="connsiteY5" fmla="*/ 75156 h 1826490"/>
              <a:gd name="connsiteX6" fmla="*/ 676406 w 4359058"/>
              <a:gd name="connsiteY6" fmla="*/ 100208 h 1826490"/>
              <a:gd name="connsiteX7" fmla="*/ 713984 w 4359058"/>
              <a:gd name="connsiteY7" fmla="*/ 137786 h 1826490"/>
              <a:gd name="connsiteX8" fmla="*/ 764088 w 4359058"/>
              <a:gd name="connsiteY8" fmla="*/ 150312 h 1826490"/>
              <a:gd name="connsiteX9" fmla="*/ 876822 w 4359058"/>
              <a:gd name="connsiteY9" fmla="*/ 187890 h 1826490"/>
              <a:gd name="connsiteX10" fmla="*/ 914400 w 4359058"/>
              <a:gd name="connsiteY10" fmla="*/ 200416 h 1826490"/>
              <a:gd name="connsiteX11" fmla="*/ 977030 w 4359058"/>
              <a:gd name="connsiteY11" fmla="*/ 212942 h 1826490"/>
              <a:gd name="connsiteX12" fmla="*/ 1052187 w 4359058"/>
              <a:gd name="connsiteY12" fmla="*/ 237994 h 1826490"/>
              <a:gd name="connsiteX13" fmla="*/ 1089765 w 4359058"/>
              <a:gd name="connsiteY13" fmla="*/ 250520 h 1826490"/>
              <a:gd name="connsiteX14" fmla="*/ 1127343 w 4359058"/>
              <a:gd name="connsiteY14" fmla="*/ 288098 h 1826490"/>
              <a:gd name="connsiteX15" fmla="*/ 1164921 w 4359058"/>
              <a:gd name="connsiteY15" fmla="*/ 300624 h 1826490"/>
              <a:gd name="connsiteX16" fmla="*/ 1202499 w 4359058"/>
              <a:gd name="connsiteY16" fmla="*/ 325676 h 1826490"/>
              <a:gd name="connsiteX17" fmla="*/ 1215025 w 4359058"/>
              <a:gd name="connsiteY17" fmla="*/ 363254 h 1826490"/>
              <a:gd name="connsiteX18" fmla="*/ 1240077 w 4359058"/>
              <a:gd name="connsiteY18" fmla="*/ 388307 h 1826490"/>
              <a:gd name="connsiteX19" fmla="*/ 1277655 w 4359058"/>
              <a:gd name="connsiteY19" fmla="*/ 413359 h 1826490"/>
              <a:gd name="connsiteX20" fmla="*/ 1390389 w 4359058"/>
              <a:gd name="connsiteY20" fmla="*/ 438411 h 1826490"/>
              <a:gd name="connsiteX21" fmla="*/ 1465545 w 4359058"/>
              <a:gd name="connsiteY21" fmla="*/ 463463 h 1826490"/>
              <a:gd name="connsiteX22" fmla="*/ 1503124 w 4359058"/>
              <a:gd name="connsiteY22" fmla="*/ 475989 h 1826490"/>
              <a:gd name="connsiteX23" fmla="*/ 1590806 w 4359058"/>
              <a:gd name="connsiteY23" fmla="*/ 576197 h 1826490"/>
              <a:gd name="connsiteX24" fmla="*/ 1665962 w 4359058"/>
              <a:gd name="connsiteY24" fmla="*/ 663879 h 1826490"/>
              <a:gd name="connsiteX25" fmla="*/ 1703540 w 4359058"/>
              <a:gd name="connsiteY25" fmla="*/ 739035 h 1826490"/>
              <a:gd name="connsiteX26" fmla="*/ 1816274 w 4359058"/>
              <a:gd name="connsiteY26" fmla="*/ 801665 h 1826490"/>
              <a:gd name="connsiteX27" fmla="*/ 1891430 w 4359058"/>
              <a:gd name="connsiteY27" fmla="*/ 839243 h 1826490"/>
              <a:gd name="connsiteX28" fmla="*/ 1916482 w 4359058"/>
              <a:gd name="connsiteY28" fmla="*/ 864296 h 1826490"/>
              <a:gd name="connsiteX29" fmla="*/ 1954061 w 4359058"/>
              <a:gd name="connsiteY29" fmla="*/ 889348 h 1826490"/>
              <a:gd name="connsiteX30" fmla="*/ 1979113 w 4359058"/>
              <a:gd name="connsiteY30" fmla="*/ 926926 h 1826490"/>
              <a:gd name="connsiteX31" fmla="*/ 2016691 w 4359058"/>
              <a:gd name="connsiteY31" fmla="*/ 964504 h 1826490"/>
              <a:gd name="connsiteX32" fmla="*/ 2041743 w 4359058"/>
              <a:gd name="connsiteY32" fmla="*/ 1002082 h 1826490"/>
              <a:gd name="connsiteX33" fmla="*/ 2079321 w 4359058"/>
              <a:gd name="connsiteY33" fmla="*/ 1027134 h 1826490"/>
              <a:gd name="connsiteX34" fmla="*/ 2141951 w 4359058"/>
              <a:gd name="connsiteY34" fmla="*/ 1089764 h 1826490"/>
              <a:gd name="connsiteX35" fmla="*/ 2204581 w 4359058"/>
              <a:gd name="connsiteY35" fmla="*/ 1202498 h 1826490"/>
              <a:gd name="connsiteX36" fmla="*/ 2229633 w 4359058"/>
              <a:gd name="connsiteY36" fmla="*/ 1240076 h 1826490"/>
              <a:gd name="connsiteX37" fmla="*/ 2329841 w 4359058"/>
              <a:gd name="connsiteY37" fmla="*/ 1327759 h 1826490"/>
              <a:gd name="connsiteX38" fmla="*/ 2404998 w 4359058"/>
              <a:gd name="connsiteY38" fmla="*/ 1352811 h 1826490"/>
              <a:gd name="connsiteX39" fmla="*/ 2442576 w 4359058"/>
              <a:gd name="connsiteY39" fmla="*/ 1365337 h 1826490"/>
              <a:gd name="connsiteX40" fmla="*/ 2467628 w 4359058"/>
              <a:gd name="connsiteY40" fmla="*/ 1402915 h 1826490"/>
              <a:gd name="connsiteX41" fmla="*/ 2592888 w 4359058"/>
              <a:gd name="connsiteY41" fmla="*/ 1440493 h 1826490"/>
              <a:gd name="connsiteX42" fmla="*/ 2668044 w 4359058"/>
              <a:gd name="connsiteY42" fmla="*/ 1465545 h 1826490"/>
              <a:gd name="connsiteX43" fmla="*/ 2743200 w 4359058"/>
              <a:gd name="connsiteY43" fmla="*/ 1503123 h 1826490"/>
              <a:gd name="connsiteX44" fmla="*/ 2931091 w 4359058"/>
              <a:gd name="connsiteY44" fmla="*/ 1515649 h 1826490"/>
              <a:gd name="connsiteX45" fmla="*/ 3118981 w 4359058"/>
              <a:gd name="connsiteY45" fmla="*/ 1553227 h 1826490"/>
              <a:gd name="connsiteX46" fmla="*/ 3206663 w 4359058"/>
              <a:gd name="connsiteY46" fmla="*/ 1615857 h 1826490"/>
              <a:gd name="connsiteX47" fmla="*/ 3306871 w 4359058"/>
              <a:gd name="connsiteY47" fmla="*/ 1640909 h 1826490"/>
              <a:gd name="connsiteX48" fmla="*/ 3369502 w 4359058"/>
              <a:gd name="connsiteY48" fmla="*/ 1665961 h 1826490"/>
              <a:gd name="connsiteX49" fmla="*/ 3933173 w 4359058"/>
              <a:gd name="connsiteY49" fmla="*/ 1691013 h 1826490"/>
              <a:gd name="connsiteX50" fmla="*/ 4008329 w 4359058"/>
              <a:gd name="connsiteY50" fmla="*/ 1653435 h 1826490"/>
              <a:gd name="connsiteX51" fmla="*/ 4083485 w 4359058"/>
              <a:gd name="connsiteY51" fmla="*/ 1628383 h 1826490"/>
              <a:gd name="connsiteX52" fmla="*/ 4121063 w 4359058"/>
              <a:gd name="connsiteY52" fmla="*/ 1603331 h 1826490"/>
              <a:gd name="connsiteX53" fmla="*/ 4196219 w 4359058"/>
              <a:gd name="connsiteY53" fmla="*/ 1578279 h 1826490"/>
              <a:gd name="connsiteX54" fmla="*/ 4271376 w 4359058"/>
              <a:gd name="connsiteY54" fmla="*/ 1540701 h 1826490"/>
              <a:gd name="connsiteX55" fmla="*/ 4308954 w 4359058"/>
              <a:gd name="connsiteY55" fmla="*/ 1515649 h 1826490"/>
              <a:gd name="connsiteX56" fmla="*/ 4359058 w 4359058"/>
              <a:gd name="connsiteY56" fmla="*/ 1465545 h 1826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4359058" h="1826490">
                <a:moveTo>
                  <a:pt x="0" y="0"/>
                </a:moveTo>
                <a:cubicBezTo>
                  <a:pt x="137786" y="4175"/>
                  <a:pt x="275722" y="4879"/>
                  <a:pt x="413359" y="12526"/>
                </a:cubicBezTo>
                <a:cubicBezTo>
                  <a:pt x="426542" y="13258"/>
                  <a:pt x="439127" y="19147"/>
                  <a:pt x="450937" y="25052"/>
                </a:cubicBezTo>
                <a:cubicBezTo>
                  <a:pt x="464402" y="31785"/>
                  <a:pt x="474419" y="44818"/>
                  <a:pt x="488515" y="50104"/>
                </a:cubicBezTo>
                <a:cubicBezTo>
                  <a:pt x="508450" y="57579"/>
                  <a:pt x="530362" y="58012"/>
                  <a:pt x="551145" y="62630"/>
                </a:cubicBezTo>
                <a:cubicBezTo>
                  <a:pt x="567951" y="66365"/>
                  <a:pt x="584760" y="70209"/>
                  <a:pt x="601250" y="75156"/>
                </a:cubicBezTo>
                <a:cubicBezTo>
                  <a:pt x="626543" y="82744"/>
                  <a:pt x="676406" y="100208"/>
                  <a:pt x="676406" y="100208"/>
                </a:cubicBezTo>
                <a:cubicBezTo>
                  <a:pt x="688932" y="112734"/>
                  <a:pt x="698604" y="128997"/>
                  <a:pt x="713984" y="137786"/>
                </a:cubicBezTo>
                <a:cubicBezTo>
                  <a:pt x="728931" y="146327"/>
                  <a:pt x="747599" y="145365"/>
                  <a:pt x="764088" y="150312"/>
                </a:cubicBezTo>
                <a:lnTo>
                  <a:pt x="876822" y="187890"/>
                </a:lnTo>
                <a:cubicBezTo>
                  <a:pt x="889348" y="192065"/>
                  <a:pt x="901453" y="197827"/>
                  <a:pt x="914400" y="200416"/>
                </a:cubicBezTo>
                <a:cubicBezTo>
                  <a:pt x="935277" y="204591"/>
                  <a:pt x="956490" y="207340"/>
                  <a:pt x="977030" y="212942"/>
                </a:cubicBezTo>
                <a:cubicBezTo>
                  <a:pt x="1002507" y="219890"/>
                  <a:pt x="1027135" y="229643"/>
                  <a:pt x="1052187" y="237994"/>
                </a:cubicBezTo>
                <a:lnTo>
                  <a:pt x="1089765" y="250520"/>
                </a:lnTo>
                <a:cubicBezTo>
                  <a:pt x="1102291" y="263046"/>
                  <a:pt x="1112604" y="278272"/>
                  <a:pt x="1127343" y="288098"/>
                </a:cubicBezTo>
                <a:cubicBezTo>
                  <a:pt x="1138329" y="295422"/>
                  <a:pt x="1153111" y="294719"/>
                  <a:pt x="1164921" y="300624"/>
                </a:cubicBezTo>
                <a:cubicBezTo>
                  <a:pt x="1178386" y="307357"/>
                  <a:pt x="1189973" y="317325"/>
                  <a:pt x="1202499" y="325676"/>
                </a:cubicBezTo>
                <a:cubicBezTo>
                  <a:pt x="1206674" y="338202"/>
                  <a:pt x="1208232" y="351932"/>
                  <a:pt x="1215025" y="363254"/>
                </a:cubicBezTo>
                <a:cubicBezTo>
                  <a:pt x="1221101" y="373381"/>
                  <a:pt x="1230855" y="380929"/>
                  <a:pt x="1240077" y="388307"/>
                </a:cubicBezTo>
                <a:cubicBezTo>
                  <a:pt x="1251832" y="397712"/>
                  <a:pt x="1264190" y="406626"/>
                  <a:pt x="1277655" y="413359"/>
                </a:cubicBezTo>
                <a:cubicBezTo>
                  <a:pt x="1313493" y="431278"/>
                  <a:pt x="1351902" y="428789"/>
                  <a:pt x="1390389" y="438411"/>
                </a:cubicBezTo>
                <a:cubicBezTo>
                  <a:pt x="1416008" y="444816"/>
                  <a:pt x="1440493" y="455112"/>
                  <a:pt x="1465545" y="463463"/>
                </a:cubicBezTo>
                <a:lnTo>
                  <a:pt x="1503124" y="475989"/>
                </a:lnTo>
                <a:cubicBezTo>
                  <a:pt x="1609595" y="546970"/>
                  <a:pt x="1444669" y="430060"/>
                  <a:pt x="1590806" y="576197"/>
                </a:cubicBezTo>
                <a:cubicBezTo>
                  <a:pt x="1643146" y="628537"/>
                  <a:pt x="1617755" y="599603"/>
                  <a:pt x="1665962" y="663879"/>
                </a:cubicBezTo>
                <a:cubicBezTo>
                  <a:pt x="1674897" y="690684"/>
                  <a:pt x="1680686" y="719038"/>
                  <a:pt x="1703540" y="739035"/>
                </a:cubicBezTo>
                <a:cubicBezTo>
                  <a:pt x="1808859" y="831189"/>
                  <a:pt x="1741723" y="764389"/>
                  <a:pt x="1816274" y="801665"/>
                </a:cubicBezTo>
                <a:cubicBezTo>
                  <a:pt x="1913402" y="850229"/>
                  <a:pt x="1796977" y="807759"/>
                  <a:pt x="1891430" y="839243"/>
                </a:cubicBezTo>
                <a:cubicBezTo>
                  <a:pt x="1899781" y="847594"/>
                  <a:pt x="1907260" y="856918"/>
                  <a:pt x="1916482" y="864296"/>
                </a:cubicBezTo>
                <a:cubicBezTo>
                  <a:pt x="1928238" y="873701"/>
                  <a:pt x="1943416" y="878703"/>
                  <a:pt x="1954061" y="889348"/>
                </a:cubicBezTo>
                <a:cubicBezTo>
                  <a:pt x="1964706" y="899993"/>
                  <a:pt x="1969475" y="915361"/>
                  <a:pt x="1979113" y="926926"/>
                </a:cubicBezTo>
                <a:cubicBezTo>
                  <a:pt x="1990454" y="940535"/>
                  <a:pt x="2005350" y="950895"/>
                  <a:pt x="2016691" y="964504"/>
                </a:cubicBezTo>
                <a:cubicBezTo>
                  <a:pt x="2026329" y="976069"/>
                  <a:pt x="2031098" y="991437"/>
                  <a:pt x="2041743" y="1002082"/>
                </a:cubicBezTo>
                <a:cubicBezTo>
                  <a:pt x="2052388" y="1012727"/>
                  <a:pt x="2067991" y="1017221"/>
                  <a:pt x="2079321" y="1027134"/>
                </a:cubicBezTo>
                <a:cubicBezTo>
                  <a:pt x="2101540" y="1046576"/>
                  <a:pt x="2121074" y="1068887"/>
                  <a:pt x="2141951" y="1089764"/>
                </a:cubicBezTo>
                <a:cubicBezTo>
                  <a:pt x="2163998" y="1155906"/>
                  <a:pt x="2147153" y="1116356"/>
                  <a:pt x="2204581" y="1202498"/>
                </a:cubicBezTo>
                <a:lnTo>
                  <a:pt x="2229633" y="1240076"/>
                </a:lnTo>
                <a:cubicBezTo>
                  <a:pt x="2258860" y="1283916"/>
                  <a:pt x="2267212" y="1306883"/>
                  <a:pt x="2329841" y="1327759"/>
                </a:cubicBezTo>
                <a:lnTo>
                  <a:pt x="2404998" y="1352811"/>
                </a:lnTo>
                <a:lnTo>
                  <a:pt x="2442576" y="1365337"/>
                </a:lnTo>
                <a:cubicBezTo>
                  <a:pt x="2450927" y="1377863"/>
                  <a:pt x="2454862" y="1394936"/>
                  <a:pt x="2467628" y="1402915"/>
                </a:cubicBezTo>
                <a:cubicBezTo>
                  <a:pt x="2494881" y="1419948"/>
                  <a:pt x="2559041" y="1430339"/>
                  <a:pt x="2592888" y="1440493"/>
                </a:cubicBezTo>
                <a:cubicBezTo>
                  <a:pt x="2618181" y="1448081"/>
                  <a:pt x="2646072" y="1450897"/>
                  <a:pt x="2668044" y="1465545"/>
                </a:cubicBezTo>
                <a:cubicBezTo>
                  <a:pt x="2692956" y="1482153"/>
                  <a:pt x="2712084" y="1499666"/>
                  <a:pt x="2743200" y="1503123"/>
                </a:cubicBezTo>
                <a:cubicBezTo>
                  <a:pt x="2805585" y="1510055"/>
                  <a:pt x="2868461" y="1511474"/>
                  <a:pt x="2931091" y="1515649"/>
                </a:cubicBezTo>
                <a:cubicBezTo>
                  <a:pt x="3042116" y="1552657"/>
                  <a:pt x="2980001" y="1537785"/>
                  <a:pt x="3118981" y="1553227"/>
                </a:cubicBezTo>
                <a:cubicBezTo>
                  <a:pt x="3291986" y="1639730"/>
                  <a:pt x="3054318" y="1514294"/>
                  <a:pt x="3206663" y="1615857"/>
                </a:cubicBezTo>
                <a:cubicBezTo>
                  <a:pt x="3224698" y="1627881"/>
                  <a:pt x="3295373" y="1637460"/>
                  <a:pt x="3306871" y="1640909"/>
                </a:cubicBezTo>
                <a:cubicBezTo>
                  <a:pt x="3328408" y="1647370"/>
                  <a:pt x="3348625" y="1657610"/>
                  <a:pt x="3369502" y="1665961"/>
                </a:cubicBezTo>
                <a:cubicBezTo>
                  <a:pt x="3530031" y="1826490"/>
                  <a:pt x="3400114" y="1714704"/>
                  <a:pt x="3933173" y="1691013"/>
                </a:cubicBezTo>
                <a:cubicBezTo>
                  <a:pt x="3971242" y="1689321"/>
                  <a:pt x="3975489" y="1668030"/>
                  <a:pt x="4008329" y="1653435"/>
                </a:cubicBezTo>
                <a:cubicBezTo>
                  <a:pt x="4032460" y="1642710"/>
                  <a:pt x="4061513" y="1643031"/>
                  <a:pt x="4083485" y="1628383"/>
                </a:cubicBezTo>
                <a:cubicBezTo>
                  <a:pt x="4096011" y="1620032"/>
                  <a:pt x="4107306" y="1609445"/>
                  <a:pt x="4121063" y="1603331"/>
                </a:cubicBezTo>
                <a:cubicBezTo>
                  <a:pt x="4145194" y="1592606"/>
                  <a:pt x="4174247" y="1592927"/>
                  <a:pt x="4196219" y="1578279"/>
                </a:cubicBezTo>
                <a:cubicBezTo>
                  <a:pt x="4303921" y="1506480"/>
                  <a:pt x="4167650" y="1592564"/>
                  <a:pt x="4271376" y="1540701"/>
                </a:cubicBezTo>
                <a:cubicBezTo>
                  <a:pt x="4284841" y="1533968"/>
                  <a:pt x="4296428" y="1524000"/>
                  <a:pt x="4308954" y="1515649"/>
                </a:cubicBezTo>
                <a:cubicBezTo>
                  <a:pt x="4339185" y="1470303"/>
                  <a:pt x="4320541" y="1484804"/>
                  <a:pt x="4359058" y="1465545"/>
                </a:cubicBezTo>
              </a:path>
            </a:pathLst>
          </a:custGeom>
          <a:ln w="381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F3890322-FF12-F94C-804F-B4050E2873EB}"/>
              </a:ext>
            </a:extLst>
          </p:cNvPr>
          <p:cNvSpPr/>
          <p:nvPr/>
        </p:nvSpPr>
        <p:spPr>
          <a:xfrm>
            <a:off x="3478214" y="2379663"/>
            <a:ext cx="4359275" cy="1257300"/>
          </a:xfrm>
          <a:custGeom>
            <a:avLst/>
            <a:gdLst>
              <a:gd name="connsiteX0" fmla="*/ 0 w 4359058"/>
              <a:gd name="connsiteY0" fmla="*/ 989556 h 1257062"/>
              <a:gd name="connsiteX1" fmla="*/ 100208 w 4359058"/>
              <a:gd name="connsiteY1" fmla="*/ 1039660 h 1257062"/>
              <a:gd name="connsiteX2" fmla="*/ 137787 w 4359058"/>
              <a:gd name="connsiteY2" fmla="*/ 1052187 h 1257062"/>
              <a:gd name="connsiteX3" fmla="*/ 338203 w 4359058"/>
              <a:gd name="connsiteY3" fmla="*/ 1077239 h 1257062"/>
              <a:gd name="connsiteX4" fmla="*/ 413359 w 4359058"/>
              <a:gd name="connsiteY4" fmla="*/ 1102291 h 1257062"/>
              <a:gd name="connsiteX5" fmla="*/ 450937 w 4359058"/>
              <a:gd name="connsiteY5" fmla="*/ 1114817 h 1257062"/>
              <a:gd name="connsiteX6" fmla="*/ 526093 w 4359058"/>
              <a:gd name="connsiteY6" fmla="*/ 1164921 h 1257062"/>
              <a:gd name="connsiteX7" fmla="*/ 739036 w 4359058"/>
              <a:gd name="connsiteY7" fmla="*/ 1215025 h 1257062"/>
              <a:gd name="connsiteX8" fmla="*/ 776614 w 4359058"/>
              <a:gd name="connsiteY8" fmla="*/ 1227551 h 1257062"/>
              <a:gd name="connsiteX9" fmla="*/ 876822 w 4359058"/>
              <a:gd name="connsiteY9" fmla="*/ 1252603 h 1257062"/>
              <a:gd name="connsiteX10" fmla="*/ 1252603 w 4359058"/>
              <a:gd name="connsiteY10" fmla="*/ 1240077 h 1257062"/>
              <a:gd name="connsiteX11" fmla="*/ 1327759 w 4359058"/>
              <a:gd name="connsiteY11" fmla="*/ 1177447 h 1257062"/>
              <a:gd name="connsiteX12" fmla="*/ 1402915 w 4359058"/>
              <a:gd name="connsiteY12" fmla="*/ 1152395 h 1257062"/>
              <a:gd name="connsiteX13" fmla="*/ 1453019 w 4359058"/>
              <a:gd name="connsiteY13" fmla="*/ 1139869 h 1257062"/>
              <a:gd name="connsiteX14" fmla="*/ 1565754 w 4359058"/>
              <a:gd name="connsiteY14" fmla="*/ 1127343 h 1257062"/>
              <a:gd name="connsiteX15" fmla="*/ 1653436 w 4359058"/>
              <a:gd name="connsiteY15" fmla="*/ 1114817 h 1257062"/>
              <a:gd name="connsiteX16" fmla="*/ 1766170 w 4359058"/>
              <a:gd name="connsiteY16" fmla="*/ 1077239 h 1257062"/>
              <a:gd name="connsiteX17" fmla="*/ 1803748 w 4359058"/>
              <a:gd name="connsiteY17" fmla="*/ 1064713 h 1257062"/>
              <a:gd name="connsiteX18" fmla="*/ 1891430 w 4359058"/>
              <a:gd name="connsiteY18" fmla="*/ 1052187 h 1257062"/>
              <a:gd name="connsiteX19" fmla="*/ 1916482 w 4359058"/>
              <a:gd name="connsiteY19" fmla="*/ 1027134 h 1257062"/>
              <a:gd name="connsiteX20" fmla="*/ 1979113 w 4359058"/>
              <a:gd name="connsiteY20" fmla="*/ 1014608 h 1257062"/>
              <a:gd name="connsiteX21" fmla="*/ 2091847 w 4359058"/>
              <a:gd name="connsiteY21" fmla="*/ 989556 h 1257062"/>
              <a:gd name="connsiteX22" fmla="*/ 2167003 w 4359058"/>
              <a:gd name="connsiteY22" fmla="*/ 939452 h 1257062"/>
              <a:gd name="connsiteX23" fmla="*/ 2204581 w 4359058"/>
              <a:gd name="connsiteY23" fmla="*/ 914400 h 1257062"/>
              <a:gd name="connsiteX24" fmla="*/ 2279737 w 4359058"/>
              <a:gd name="connsiteY24" fmla="*/ 889348 h 1257062"/>
              <a:gd name="connsiteX25" fmla="*/ 2317315 w 4359058"/>
              <a:gd name="connsiteY25" fmla="*/ 876822 h 1257062"/>
              <a:gd name="connsiteX26" fmla="*/ 2354893 w 4359058"/>
              <a:gd name="connsiteY26" fmla="*/ 851770 h 1257062"/>
              <a:gd name="connsiteX27" fmla="*/ 2480154 w 4359058"/>
              <a:gd name="connsiteY27" fmla="*/ 814192 h 1257062"/>
              <a:gd name="connsiteX28" fmla="*/ 2592888 w 4359058"/>
              <a:gd name="connsiteY28" fmla="*/ 789140 h 1257062"/>
              <a:gd name="connsiteX29" fmla="*/ 2668044 w 4359058"/>
              <a:gd name="connsiteY29" fmla="*/ 751562 h 1257062"/>
              <a:gd name="connsiteX30" fmla="*/ 2718148 w 4359058"/>
              <a:gd name="connsiteY30" fmla="*/ 739036 h 1257062"/>
              <a:gd name="connsiteX31" fmla="*/ 2768252 w 4359058"/>
              <a:gd name="connsiteY31" fmla="*/ 713984 h 1257062"/>
              <a:gd name="connsiteX32" fmla="*/ 2918565 w 4359058"/>
              <a:gd name="connsiteY32" fmla="*/ 688932 h 1257062"/>
              <a:gd name="connsiteX33" fmla="*/ 3043825 w 4359058"/>
              <a:gd name="connsiteY33" fmla="*/ 663880 h 1257062"/>
              <a:gd name="connsiteX34" fmla="*/ 3093929 w 4359058"/>
              <a:gd name="connsiteY34" fmla="*/ 651354 h 1257062"/>
              <a:gd name="connsiteX35" fmla="*/ 3169085 w 4359058"/>
              <a:gd name="connsiteY35" fmla="*/ 626302 h 1257062"/>
              <a:gd name="connsiteX36" fmla="*/ 3206663 w 4359058"/>
              <a:gd name="connsiteY36" fmla="*/ 613776 h 1257062"/>
              <a:gd name="connsiteX37" fmla="*/ 3256767 w 4359058"/>
              <a:gd name="connsiteY37" fmla="*/ 601250 h 1257062"/>
              <a:gd name="connsiteX38" fmla="*/ 3331924 w 4359058"/>
              <a:gd name="connsiteY38" fmla="*/ 576197 h 1257062"/>
              <a:gd name="connsiteX39" fmla="*/ 3369502 w 4359058"/>
              <a:gd name="connsiteY39" fmla="*/ 563671 h 1257062"/>
              <a:gd name="connsiteX40" fmla="*/ 3432132 w 4359058"/>
              <a:gd name="connsiteY40" fmla="*/ 551145 h 1257062"/>
              <a:gd name="connsiteX41" fmla="*/ 3507288 w 4359058"/>
              <a:gd name="connsiteY41" fmla="*/ 526093 h 1257062"/>
              <a:gd name="connsiteX42" fmla="*/ 3594970 w 4359058"/>
              <a:gd name="connsiteY42" fmla="*/ 501041 h 1257062"/>
              <a:gd name="connsiteX43" fmla="*/ 3645074 w 4359058"/>
              <a:gd name="connsiteY43" fmla="*/ 475989 h 1257062"/>
              <a:gd name="connsiteX44" fmla="*/ 3682652 w 4359058"/>
              <a:gd name="connsiteY44" fmla="*/ 463463 h 1257062"/>
              <a:gd name="connsiteX45" fmla="*/ 3770335 w 4359058"/>
              <a:gd name="connsiteY45" fmla="*/ 413359 h 1257062"/>
              <a:gd name="connsiteX46" fmla="*/ 3807913 w 4359058"/>
              <a:gd name="connsiteY46" fmla="*/ 400833 h 1257062"/>
              <a:gd name="connsiteX47" fmla="*/ 3983277 w 4359058"/>
              <a:gd name="connsiteY47" fmla="*/ 300625 h 1257062"/>
              <a:gd name="connsiteX48" fmla="*/ 4020855 w 4359058"/>
              <a:gd name="connsiteY48" fmla="*/ 275573 h 1257062"/>
              <a:gd name="connsiteX49" fmla="*/ 4058433 w 4359058"/>
              <a:gd name="connsiteY49" fmla="*/ 250521 h 1257062"/>
              <a:gd name="connsiteX50" fmla="*/ 4096011 w 4359058"/>
              <a:gd name="connsiteY50" fmla="*/ 237995 h 1257062"/>
              <a:gd name="connsiteX51" fmla="*/ 4133589 w 4359058"/>
              <a:gd name="connsiteY51" fmla="*/ 212943 h 1257062"/>
              <a:gd name="connsiteX52" fmla="*/ 4208745 w 4359058"/>
              <a:gd name="connsiteY52" fmla="*/ 187891 h 1257062"/>
              <a:gd name="connsiteX53" fmla="*/ 4233798 w 4359058"/>
              <a:gd name="connsiteY53" fmla="*/ 162839 h 1257062"/>
              <a:gd name="connsiteX54" fmla="*/ 4283902 w 4359058"/>
              <a:gd name="connsiteY54" fmla="*/ 87682 h 1257062"/>
              <a:gd name="connsiteX55" fmla="*/ 4321480 w 4359058"/>
              <a:gd name="connsiteY55" fmla="*/ 62630 h 1257062"/>
              <a:gd name="connsiteX56" fmla="*/ 4359058 w 4359058"/>
              <a:gd name="connsiteY56" fmla="*/ 0 h 1257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4359058" h="1257062">
                <a:moveTo>
                  <a:pt x="0" y="989556"/>
                </a:moveTo>
                <a:cubicBezTo>
                  <a:pt x="162987" y="1016720"/>
                  <a:pt x="17808" y="973740"/>
                  <a:pt x="100208" y="1039660"/>
                </a:cubicBezTo>
                <a:cubicBezTo>
                  <a:pt x="110519" y="1047908"/>
                  <a:pt x="124977" y="1048984"/>
                  <a:pt x="137787" y="1052187"/>
                </a:cubicBezTo>
                <a:cubicBezTo>
                  <a:pt x="211740" y="1070676"/>
                  <a:pt x="252648" y="1069461"/>
                  <a:pt x="338203" y="1077239"/>
                </a:cubicBezTo>
                <a:lnTo>
                  <a:pt x="413359" y="1102291"/>
                </a:lnTo>
                <a:cubicBezTo>
                  <a:pt x="425885" y="1106466"/>
                  <a:pt x="439951" y="1107493"/>
                  <a:pt x="450937" y="1114817"/>
                </a:cubicBezTo>
                <a:lnTo>
                  <a:pt x="526093" y="1164921"/>
                </a:lnTo>
                <a:cubicBezTo>
                  <a:pt x="587520" y="1257062"/>
                  <a:pt x="529631" y="1191758"/>
                  <a:pt x="739036" y="1215025"/>
                </a:cubicBezTo>
                <a:cubicBezTo>
                  <a:pt x="752159" y="1216483"/>
                  <a:pt x="763805" y="1224349"/>
                  <a:pt x="776614" y="1227551"/>
                </a:cubicBezTo>
                <a:lnTo>
                  <a:pt x="876822" y="1252603"/>
                </a:lnTo>
                <a:cubicBezTo>
                  <a:pt x="1002082" y="1248428"/>
                  <a:pt x="1127788" y="1251424"/>
                  <a:pt x="1252603" y="1240077"/>
                </a:cubicBezTo>
                <a:cubicBezTo>
                  <a:pt x="1279292" y="1237651"/>
                  <a:pt x="1309692" y="1187484"/>
                  <a:pt x="1327759" y="1177447"/>
                </a:cubicBezTo>
                <a:cubicBezTo>
                  <a:pt x="1350843" y="1164623"/>
                  <a:pt x="1377296" y="1158800"/>
                  <a:pt x="1402915" y="1152395"/>
                </a:cubicBezTo>
                <a:cubicBezTo>
                  <a:pt x="1419616" y="1148220"/>
                  <a:pt x="1436004" y="1142487"/>
                  <a:pt x="1453019" y="1139869"/>
                </a:cubicBezTo>
                <a:cubicBezTo>
                  <a:pt x="1490389" y="1134120"/>
                  <a:pt x="1528236" y="1132033"/>
                  <a:pt x="1565754" y="1127343"/>
                </a:cubicBezTo>
                <a:cubicBezTo>
                  <a:pt x="1595050" y="1123681"/>
                  <a:pt x="1624209" y="1118992"/>
                  <a:pt x="1653436" y="1114817"/>
                </a:cubicBezTo>
                <a:lnTo>
                  <a:pt x="1766170" y="1077239"/>
                </a:lnTo>
                <a:cubicBezTo>
                  <a:pt x="1778696" y="1073064"/>
                  <a:pt x="1790677" y="1066580"/>
                  <a:pt x="1803748" y="1064713"/>
                </a:cubicBezTo>
                <a:lnTo>
                  <a:pt x="1891430" y="1052187"/>
                </a:lnTo>
                <a:cubicBezTo>
                  <a:pt x="1899781" y="1043836"/>
                  <a:pt x="1905627" y="1031786"/>
                  <a:pt x="1916482" y="1027134"/>
                </a:cubicBezTo>
                <a:cubicBezTo>
                  <a:pt x="1936051" y="1018747"/>
                  <a:pt x="1958166" y="1018417"/>
                  <a:pt x="1979113" y="1014608"/>
                </a:cubicBezTo>
                <a:cubicBezTo>
                  <a:pt x="2000332" y="1010750"/>
                  <a:pt x="2064986" y="1004479"/>
                  <a:pt x="2091847" y="989556"/>
                </a:cubicBezTo>
                <a:cubicBezTo>
                  <a:pt x="2118167" y="974934"/>
                  <a:pt x="2141951" y="956153"/>
                  <a:pt x="2167003" y="939452"/>
                </a:cubicBezTo>
                <a:cubicBezTo>
                  <a:pt x="2179529" y="931101"/>
                  <a:pt x="2190299" y="919161"/>
                  <a:pt x="2204581" y="914400"/>
                </a:cubicBezTo>
                <a:lnTo>
                  <a:pt x="2279737" y="889348"/>
                </a:lnTo>
                <a:cubicBezTo>
                  <a:pt x="2292263" y="885173"/>
                  <a:pt x="2306329" y="884146"/>
                  <a:pt x="2317315" y="876822"/>
                </a:cubicBezTo>
                <a:cubicBezTo>
                  <a:pt x="2329841" y="868471"/>
                  <a:pt x="2341136" y="857884"/>
                  <a:pt x="2354893" y="851770"/>
                </a:cubicBezTo>
                <a:cubicBezTo>
                  <a:pt x="2386117" y="837893"/>
                  <a:pt x="2443719" y="822289"/>
                  <a:pt x="2480154" y="814192"/>
                </a:cubicBezTo>
                <a:cubicBezTo>
                  <a:pt x="2538271" y="801277"/>
                  <a:pt x="2539429" y="804414"/>
                  <a:pt x="2592888" y="789140"/>
                </a:cubicBezTo>
                <a:cubicBezTo>
                  <a:pt x="2698450" y="758979"/>
                  <a:pt x="2558250" y="798617"/>
                  <a:pt x="2668044" y="751562"/>
                </a:cubicBezTo>
                <a:cubicBezTo>
                  <a:pt x="2683867" y="744781"/>
                  <a:pt x="2702029" y="745081"/>
                  <a:pt x="2718148" y="739036"/>
                </a:cubicBezTo>
                <a:cubicBezTo>
                  <a:pt x="2735632" y="732480"/>
                  <a:pt x="2750768" y="720540"/>
                  <a:pt x="2768252" y="713984"/>
                </a:cubicBezTo>
                <a:cubicBezTo>
                  <a:pt x="2813354" y="697071"/>
                  <a:pt x="2874914" y="696207"/>
                  <a:pt x="2918565" y="688932"/>
                </a:cubicBezTo>
                <a:cubicBezTo>
                  <a:pt x="2960566" y="681932"/>
                  <a:pt x="3002516" y="674207"/>
                  <a:pt x="3043825" y="663880"/>
                </a:cubicBezTo>
                <a:cubicBezTo>
                  <a:pt x="3060526" y="659705"/>
                  <a:pt x="3077440" y="656301"/>
                  <a:pt x="3093929" y="651354"/>
                </a:cubicBezTo>
                <a:cubicBezTo>
                  <a:pt x="3119222" y="643766"/>
                  <a:pt x="3144033" y="634653"/>
                  <a:pt x="3169085" y="626302"/>
                </a:cubicBezTo>
                <a:cubicBezTo>
                  <a:pt x="3181611" y="622127"/>
                  <a:pt x="3193854" y="616978"/>
                  <a:pt x="3206663" y="613776"/>
                </a:cubicBezTo>
                <a:cubicBezTo>
                  <a:pt x="3223364" y="609601"/>
                  <a:pt x="3240278" y="606197"/>
                  <a:pt x="3256767" y="601250"/>
                </a:cubicBezTo>
                <a:cubicBezTo>
                  <a:pt x="3282061" y="593662"/>
                  <a:pt x="3306872" y="584548"/>
                  <a:pt x="3331924" y="576197"/>
                </a:cubicBezTo>
                <a:cubicBezTo>
                  <a:pt x="3344450" y="572022"/>
                  <a:pt x="3356555" y="566260"/>
                  <a:pt x="3369502" y="563671"/>
                </a:cubicBezTo>
                <a:cubicBezTo>
                  <a:pt x="3390379" y="559496"/>
                  <a:pt x="3411592" y="556747"/>
                  <a:pt x="3432132" y="551145"/>
                </a:cubicBezTo>
                <a:cubicBezTo>
                  <a:pt x="3457609" y="544197"/>
                  <a:pt x="3481669" y="532498"/>
                  <a:pt x="3507288" y="526093"/>
                </a:cubicBezTo>
                <a:cubicBezTo>
                  <a:pt x="3532713" y="519737"/>
                  <a:pt x="3569812" y="511823"/>
                  <a:pt x="3594970" y="501041"/>
                </a:cubicBezTo>
                <a:cubicBezTo>
                  <a:pt x="3612133" y="493685"/>
                  <a:pt x="3627911" y="483345"/>
                  <a:pt x="3645074" y="475989"/>
                </a:cubicBezTo>
                <a:cubicBezTo>
                  <a:pt x="3657210" y="470788"/>
                  <a:pt x="3670842" y="469368"/>
                  <a:pt x="3682652" y="463463"/>
                </a:cubicBezTo>
                <a:cubicBezTo>
                  <a:pt x="3808449" y="400564"/>
                  <a:pt x="3616612" y="479239"/>
                  <a:pt x="3770335" y="413359"/>
                </a:cubicBezTo>
                <a:cubicBezTo>
                  <a:pt x="3782471" y="408158"/>
                  <a:pt x="3795893" y="406297"/>
                  <a:pt x="3807913" y="400833"/>
                </a:cubicBezTo>
                <a:cubicBezTo>
                  <a:pt x="3907807" y="355427"/>
                  <a:pt x="3899013" y="356801"/>
                  <a:pt x="3983277" y="300625"/>
                </a:cubicBezTo>
                <a:lnTo>
                  <a:pt x="4020855" y="275573"/>
                </a:lnTo>
                <a:cubicBezTo>
                  <a:pt x="4033381" y="267222"/>
                  <a:pt x="4044151" y="255282"/>
                  <a:pt x="4058433" y="250521"/>
                </a:cubicBezTo>
                <a:cubicBezTo>
                  <a:pt x="4070959" y="246346"/>
                  <a:pt x="4084201" y="243900"/>
                  <a:pt x="4096011" y="237995"/>
                </a:cubicBezTo>
                <a:cubicBezTo>
                  <a:pt x="4109476" y="231262"/>
                  <a:pt x="4119832" y="219057"/>
                  <a:pt x="4133589" y="212943"/>
                </a:cubicBezTo>
                <a:cubicBezTo>
                  <a:pt x="4157720" y="202218"/>
                  <a:pt x="4208745" y="187891"/>
                  <a:pt x="4208745" y="187891"/>
                </a:cubicBezTo>
                <a:cubicBezTo>
                  <a:pt x="4217096" y="179540"/>
                  <a:pt x="4226712" y="172287"/>
                  <a:pt x="4233798" y="162839"/>
                </a:cubicBezTo>
                <a:cubicBezTo>
                  <a:pt x="4251863" y="138752"/>
                  <a:pt x="4258850" y="104383"/>
                  <a:pt x="4283902" y="87682"/>
                </a:cubicBezTo>
                <a:lnTo>
                  <a:pt x="4321480" y="62630"/>
                </a:lnTo>
                <a:cubicBezTo>
                  <a:pt x="4351711" y="17284"/>
                  <a:pt x="4339799" y="38517"/>
                  <a:pt x="4359058" y="0"/>
                </a:cubicBezTo>
              </a:path>
            </a:pathLst>
          </a:cu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550AEEA-DE33-9340-917E-D00EF53A468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10200" y="4495800"/>
            <a:ext cx="28003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 b="1">
                <a:solidFill>
                  <a:srgbClr val="0000FF"/>
                </a:solidFill>
              </a:rPr>
              <a:t>Many training examples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9777B2-0148-4542-951C-A9A2A56C43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53201" y="3048000"/>
            <a:ext cx="265906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 b="1">
                <a:solidFill>
                  <a:srgbClr val="FF0000"/>
                </a:solidFill>
              </a:rPr>
              <a:t>Few training examples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FAE2AB9-98A9-A046-A19A-E33FEEC0327A}"/>
              </a:ext>
            </a:extLst>
          </p:cNvPr>
          <p:cNvSpPr/>
          <p:nvPr/>
        </p:nvSpPr>
        <p:spPr>
          <a:xfrm>
            <a:off x="3467100" y="1905000"/>
            <a:ext cx="5753100" cy="1981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grpSp>
        <p:nvGrpSpPr>
          <p:cNvPr id="67592" name="Group 12">
            <a:extLst>
              <a:ext uri="{FF2B5EF4-FFF2-40B4-BE49-F238E27FC236}">
                <a16:creationId xmlns:a16="http://schemas.microsoft.com/office/drawing/2014/main" id="{59633250-7147-5E49-BEA1-A025C90DE834}"/>
              </a:ext>
            </a:extLst>
          </p:cNvPr>
          <p:cNvGrpSpPr>
            <a:grpSpLocks/>
          </p:cNvGrpSpPr>
          <p:nvPr/>
        </p:nvGrpSpPr>
        <p:grpSpPr bwMode="auto">
          <a:xfrm>
            <a:off x="3059114" y="2668589"/>
            <a:ext cx="5329237" cy="3629025"/>
            <a:chOff x="1535703" y="2667794"/>
            <a:chExt cx="5328227" cy="3630493"/>
          </a:xfrm>
        </p:grpSpPr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AF9D1E97-5659-6D4D-9D01-8A3D81681953}"/>
                </a:ext>
              </a:extLst>
            </p:cNvPr>
            <p:cNvCxnSpPr/>
            <p:nvPr/>
          </p:nvCxnSpPr>
          <p:spPr>
            <a:xfrm rot="5400000" flipH="1" flipV="1">
              <a:off x="304674" y="4267053"/>
              <a:ext cx="3200106" cy="1587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458DC24E-6FB3-A84B-BF91-48E9F55A6BF9}"/>
                </a:ext>
              </a:extLst>
            </p:cNvPr>
            <p:cNvCxnSpPr/>
            <p:nvPr/>
          </p:nvCxnSpPr>
          <p:spPr>
            <a:xfrm flipV="1">
              <a:off x="1905520" y="5867900"/>
              <a:ext cx="4418762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597" name="TextBox 7">
              <a:extLst>
                <a:ext uri="{FF2B5EF4-FFF2-40B4-BE49-F238E27FC236}">
                  <a16:creationId xmlns:a16="http://schemas.microsoft.com/office/drawing/2014/main" id="{09DE3018-C646-4346-B02F-19F47E2F016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50796" y="5867400"/>
              <a:ext cx="1326004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800">
                  <a:solidFill>
                    <a:srgbClr val="000000"/>
                  </a:solidFill>
                </a:rPr>
                <a:t>Complexity</a:t>
              </a:r>
            </a:p>
          </p:txBody>
        </p:sp>
        <p:sp>
          <p:nvSpPr>
            <p:cNvPr id="67598" name="TextBox 8">
              <a:extLst>
                <a:ext uri="{FF2B5EF4-FFF2-40B4-BE49-F238E27FC236}">
                  <a16:creationId xmlns:a16="http://schemas.microsoft.com/office/drawing/2014/main" id="{33CF620D-DF93-AB4D-962E-AE12D1BCE40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91200" y="5867400"/>
              <a:ext cx="1072730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100">
                  <a:solidFill>
                    <a:srgbClr val="000000"/>
                  </a:solidFill>
                </a:rPr>
                <a:t>Low Bias</a:t>
              </a: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100">
                  <a:solidFill>
                    <a:srgbClr val="000000"/>
                  </a:solidFill>
                </a:rPr>
                <a:t>High Variance</a:t>
              </a:r>
            </a:p>
          </p:txBody>
        </p:sp>
        <p:sp>
          <p:nvSpPr>
            <p:cNvPr id="67599" name="TextBox 9">
              <a:extLst>
                <a:ext uri="{FF2B5EF4-FFF2-40B4-BE49-F238E27FC236}">
                  <a16:creationId xmlns:a16="http://schemas.microsoft.com/office/drawing/2014/main" id="{83DAFB24-E616-5F4D-BBFE-B2CFF565531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76400" y="5867400"/>
              <a:ext cx="1040670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100">
                  <a:solidFill>
                    <a:srgbClr val="000000"/>
                  </a:solidFill>
                </a:rPr>
                <a:t>High Bias</a:t>
              </a: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100">
                  <a:solidFill>
                    <a:srgbClr val="000000"/>
                  </a:solidFill>
                </a:rPr>
                <a:t>Low Variance</a:t>
              </a:r>
            </a:p>
          </p:txBody>
        </p:sp>
        <p:sp>
          <p:nvSpPr>
            <p:cNvPr id="67600" name="TextBox 10">
              <a:extLst>
                <a:ext uri="{FF2B5EF4-FFF2-40B4-BE49-F238E27FC236}">
                  <a16:creationId xmlns:a16="http://schemas.microsoft.com/office/drawing/2014/main" id="{4AA981A8-FEC4-5447-A1D5-116625B729D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-5400000">
              <a:off x="1127593" y="4141670"/>
              <a:ext cx="1185483" cy="3692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800">
                  <a:solidFill>
                    <a:srgbClr val="000000"/>
                  </a:solidFill>
                </a:rPr>
                <a:t>Test Error</a:t>
              </a:r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946A337C-3284-204C-921C-C62D748B211F}"/>
              </a:ext>
            </a:extLst>
          </p:cNvPr>
          <p:cNvSpPr/>
          <p:nvPr/>
        </p:nvSpPr>
        <p:spPr>
          <a:xfrm>
            <a:off x="3467100" y="3810000"/>
            <a:ext cx="4762500" cy="1981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100A7C6-EF0F-3544-98CF-8C5880D911C5}"/>
              </a:ext>
            </a:extLst>
          </p:cNvPr>
          <p:cNvSpPr txBox="1"/>
          <p:nvPr/>
        </p:nvSpPr>
        <p:spPr>
          <a:xfrm>
            <a:off x="8999538" y="6581776"/>
            <a:ext cx="1668462" cy="27622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srgbClr val="FFFFFF">
                    <a:lumMod val="65000"/>
                  </a:srgbClr>
                </a:solidFill>
                <a:latin typeface="Arial" charset="0"/>
              </a:rPr>
              <a:t>Slide credit: D. </a:t>
            </a:r>
            <a:r>
              <a:rPr lang="en-US" sz="1200" dirty="0" err="1">
                <a:solidFill>
                  <a:srgbClr val="FFFFFF">
                    <a:lumMod val="65000"/>
                  </a:srgbClr>
                </a:solidFill>
                <a:latin typeface="Arial" charset="0"/>
              </a:rPr>
              <a:t>Hoiem</a:t>
            </a:r>
            <a:endParaRPr lang="en-US" sz="1200" dirty="0">
              <a:solidFill>
                <a:srgbClr val="FFFFFF">
                  <a:lumMod val="65000"/>
                </a:srgbClr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4508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9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6" grpId="0" animBg="1"/>
      <p:bldP spid="15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Title 1">
            <a:extLst>
              <a:ext uri="{FF2B5EF4-FFF2-40B4-BE49-F238E27FC236}">
                <a16:creationId xmlns:a16="http://schemas.microsoft.com/office/drawing/2014/main" id="{A4B31091-1B0A-194A-A349-D0DBCF77A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Effect of Training Size</a:t>
            </a: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B46C5A8F-AF26-5D46-A0DA-A6058FE84335}"/>
              </a:ext>
            </a:extLst>
          </p:cNvPr>
          <p:cNvSpPr/>
          <p:nvPr/>
        </p:nvSpPr>
        <p:spPr>
          <a:xfrm>
            <a:off x="3452814" y="3644901"/>
            <a:ext cx="4384675" cy="1349375"/>
          </a:xfrm>
          <a:custGeom>
            <a:avLst/>
            <a:gdLst>
              <a:gd name="connsiteX0" fmla="*/ 0 w 4384110"/>
              <a:gd name="connsiteY0" fmla="*/ 0 h 1349049"/>
              <a:gd name="connsiteX1" fmla="*/ 25052 w 4384110"/>
              <a:gd name="connsiteY1" fmla="*/ 112734 h 1349049"/>
              <a:gd name="connsiteX2" fmla="*/ 75156 w 4384110"/>
              <a:gd name="connsiteY2" fmla="*/ 187890 h 1349049"/>
              <a:gd name="connsiteX3" fmla="*/ 112734 w 4384110"/>
              <a:gd name="connsiteY3" fmla="*/ 212942 h 1349049"/>
              <a:gd name="connsiteX4" fmla="*/ 137787 w 4384110"/>
              <a:gd name="connsiteY4" fmla="*/ 237994 h 1349049"/>
              <a:gd name="connsiteX5" fmla="*/ 212943 w 4384110"/>
              <a:gd name="connsiteY5" fmla="*/ 263047 h 1349049"/>
              <a:gd name="connsiteX6" fmla="*/ 250521 w 4384110"/>
              <a:gd name="connsiteY6" fmla="*/ 275573 h 1349049"/>
              <a:gd name="connsiteX7" fmla="*/ 275573 w 4384110"/>
              <a:gd name="connsiteY7" fmla="*/ 313151 h 1349049"/>
              <a:gd name="connsiteX8" fmla="*/ 313151 w 4384110"/>
              <a:gd name="connsiteY8" fmla="*/ 325677 h 1349049"/>
              <a:gd name="connsiteX9" fmla="*/ 350729 w 4384110"/>
              <a:gd name="connsiteY9" fmla="*/ 350729 h 1349049"/>
              <a:gd name="connsiteX10" fmla="*/ 425885 w 4384110"/>
              <a:gd name="connsiteY10" fmla="*/ 375781 h 1349049"/>
              <a:gd name="connsiteX11" fmla="*/ 463463 w 4384110"/>
              <a:gd name="connsiteY11" fmla="*/ 388307 h 1349049"/>
              <a:gd name="connsiteX12" fmla="*/ 513567 w 4384110"/>
              <a:gd name="connsiteY12" fmla="*/ 400833 h 1349049"/>
              <a:gd name="connsiteX13" fmla="*/ 563671 w 4384110"/>
              <a:gd name="connsiteY13" fmla="*/ 425885 h 1349049"/>
              <a:gd name="connsiteX14" fmla="*/ 651354 w 4384110"/>
              <a:gd name="connsiteY14" fmla="*/ 450937 h 1349049"/>
              <a:gd name="connsiteX15" fmla="*/ 688932 w 4384110"/>
              <a:gd name="connsiteY15" fmla="*/ 475989 h 1349049"/>
              <a:gd name="connsiteX16" fmla="*/ 776614 w 4384110"/>
              <a:gd name="connsiteY16" fmla="*/ 501041 h 1349049"/>
              <a:gd name="connsiteX17" fmla="*/ 814192 w 4384110"/>
              <a:gd name="connsiteY17" fmla="*/ 526093 h 1349049"/>
              <a:gd name="connsiteX18" fmla="*/ 939452 w 4384110"/>
              <a:gd name="connsiteY18" fmla="*/ 563671 h 1349049"/>
              <a:gd name="connsiteX19" fmla="*/ 977030 w 4384110"/>
              <a:gd name="connsiteY19" fmla="*/ 588723 h 1349049"/>
              <a:gd name="connsiteX20" fmla="*/ 1064713 w 4384110"/>
              <a:gd name="connsiteY20" fmla="*/ 613775 h 1349049"/>
              <a:gd name="connsiteX21" fmla="*/ 1139869 w 4384110"/>
              <a:gd name="connsiteY21" fmla="*/ 638827 h 1349049"/>
              <a:gd name="connsiteX22" fmla="*/ 1177447 w 4384110"/>
              <a:gd name="connsiteY22" fmla="*/ 651353 h 1349049"/>
              <a:gd name="connsiteX23" fmla="*/ 1215025 w 4384110"/>
              <a:gd name="connsiteY23" fmla="*/ 676405 h 1349049"/>
              <a:gd name="connsiteX24" fmla="*/ 1277655 w 4384110"/>
              <a:gd name="connsiteY24" fmla="*/ 688931 h 1349049"/>
              <a:gd name="connsiteX25" fmla="*/ 1315233 w 4384110"/>
              <a:gd name="connsiteY25" fmla="*/ 713984 h 1349049"/>
              <a:gd name="connsiteX26" fmla="*/ 1402915 w 4384110"/>
              <a:gd name="connsiteY26" fmla="*/ 739036 h 1349049"/>
              <a:gd name="connsiteX27" fmla="*/ 1478071 w 4384110"/>
              <a:gd name="connsiteY27" fmla="*/ 789140 h 1349049"/>
              <a:gd name="connsiteX28" fmla="*/ 1515650 w 4384110"/>
              <a:gd name="connsiteY28" fmla="*/ 814192 h 1349049"/>
              <a:gd name="connsiteX29" fmla="*/ 1665962 w 4384110"/>
              <a:gd name="connsiteY29" fmla="*/ 864296 h 1349049"/>
              <a:gd name="connsiteX30" fmla="*/ 1703540 w 4384110"/>
              <a:gd name="connsiteY30" fmla="*/ 876822 h 1349049"/>
              <a:gd name="connsiteX31" fmla="*/ 1741118 w 4384110"/>
              <a:gd name="connsiteY31" fmla="*/ 889348 h 1349049"/>
              <a:gd name="connsiteX32" fmla="*/ 1853852 w 4384110"/>
              <a:gd name="connsiteY32" fmla="*/ 951978 h 1349049"/>
              <a:gd name="connsiteX33" fmla="*/ 1891430 w 4384110"/>
              <a:gd name="connsiteY33" fmla="*/ 977030 h 1349049"/>
              <a:gd name="connsiteX34" fmla="*/ 1929008 w 4384110"/>
              <a:gd name="connsiteY34" fmla="*/ 1014608 h 1349049"/>
              <a:gd name="connsiteX35" fmla="*/ 2004165 w 4384110"/>
              <a:gd name="connsiteY35" fmla="*/ 1039660 h 1349049"/>
              <a:gd name="connsiteX36" fmla="*/ 2041743 w 4384110"/>
              <a:gd name="connsiteY36" fmla="*/ 1052186 h 1349049"/>
              <a:gd name="connsiteX37" fmla="*/ 2718148 w 4384110"/>
              <a:gd name="connsiteY37" fmla="*/ 1077238 h 1349049"/>
              <a:gd name="connsiteX38" fmla="*/ 2956143 w 4384110"/>
              <a:gd name="connsiteY38" fmla="*/ 1102290 h 1349049"/>
              <a:gd name="connsiteX39" fmla="*/ 3018773 w 4384110"/>
              <a:gd name="connsiteY39" fmla="*/ 1114816 h 1349049"/>
              <a:gd name="connsiteX40" fmla="*/ 3081403 w 4384110"/>
              <a:gd name="connsiteY40" fmla="*/ 1152394 h 1349049"/>
              <a:gd name="connsiteX41" fmla="*/ 3331924 w 4384110"/>
              <a:gd name="connsiteY41" fmla="*/ 1189973 h 1349049"/>
              <a:gd name="connsiteX42" fmla="*/ 3457184 w 4384110"/>
              <a:gd name="connsiteY42" fmla="*/ 1215025 h 1349049"/>
              <a:gd name="connsiteX43" fmla="*/ 3507288 w 4384110"/>
              <a:gd name="connsiteY43" fmla="*/ 1227551 h 1349049"/>
              <a:gd name="connsiteX44" fmla="*/ 3620022 w 4384110"/>
              <a:gd name="connsiteY44" fmla="*/ 1240077 h 1349049"/>
              <a:gd name="connsiteX45" fmla="*/ 3657600 w 4384110"/>
              <a:gd name="connsiteY45" fmla="*/ 1252603 h 1349049"/>
              <a:gd name="connsiteX46" fmla="*/ 4296428 w 4384110"/>
              <a:gd name="connsiteY46" fmla="*/ 1277655 h 1349049"/>
              <a:gd name="connsiteX47" fmla="*/ 4384110 w 4384110"/>
              <a:gd name="connsiteY47" fmla="*/ 1315233 h 13490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4384110" h="1349049">
                <a:moveTo>
                  <a:pt x="0" y="0"/>
                </a:moveTo>
                <a:cubicBezTo>
                  <a:pt x="3399" y="20392"/>
                  <a:pt x="10368" y="86303"/>
                  <a:pt x="25052" y="112734"/>
                </a:cubicBezTo>
                <a:cubicBezTo>
                  <a:pt x="39674" y="139054"/>
                  <a:pt x="50104" y="171189"/>
                  <a:pt x="75156" y="187890"/>
                </a:cubicBezTo>
                <a:cubicBezTo>
                  <a:pt x="87682" y="196241"/>
                  <a:pt x="100978" y="203538"/>
                  <a:pt x="112734" y="212942"/>
                </a:cubicBezTo>
                <a:cubicBezTo>
                  <a:pt x="121956" y="220319"/>
                  <a:pt x="127224" y="232712"/>
                  <a:pt x="137787" y="237994"/>
                </a:cubicBezTo>
                <a:cubicBezTo>
                  <a:pt x="161406" y="249804"/>
                  <a:pt x="187891" y="254696"/>
                  <a:pt x="212943" y="263047"/>
                </a:cubicBezTo>
                <a:lnTo>
                  <a:pt x="250521" y="275573"/>
                </a:lnTo>
                <a:cubicBezTo>
                  <a:pt x="258872" y="288099"/>
                  <a:pt x="263818" y="303747"/>
                  <a:pt x="275573" y="313151"/>
                </a:cubicBezTo>
                <a:cubicBezTo>
                  <a:pt x="285883" y="321399"/>
                  <a:pt x="301341" y="319772"/>
                  <a:pt x="313151" y="325677"/>
                </a:cubicBezTo>
                <a:cubicBezTo>
                  <a:pt x="326616" y="332410"/>
                  <a:pt x="336972" y="344615"/>
                  <a:pt x="350729" y="350729"/>
                </a:cubicBezTo>
                <a:cubicBezTo>
                  <a:pt x="374860" y="361454"/>
                  <a:pt x="400833" y="367430"/>
                  <a:pt x="425885" y="375781"/>
                </a:cubicBezTo>
                <a:cubicBezTo>
                  <a:pt x="438411" y="379956"/>
                  <a:pt x="450654" y="385105"/>
                  <a:pt x="463463" y="388307"/>
                </a:cubicBezTo>
                <a:cubicBezTo>
                  <a:pt x="480164" y="392482"/>
                  <a:pt x="497448" y="394788"/>
                  <a:pt x="513567" y="400833"/>
                </a:cubicBezTo>
                <a:cubicBezTo>
                  <a:pt x="531051" y="407389"/>
                  <a:pt x="546508" y="418530"/>
                  <a:pt x="563671" y="425885"/>
                </a:cubicBezTo>
                <a:cubicBezTo>
                  <a:pt x="588827" y="436666"/>
                  <a:pt x="625931" y="444581"/>
                  <a:pt x="651354" y="450937"/>
                </a:cubicBezTo>
                <a:cubicBezTo>
                  <a:pt x="663880" y="459288"/>
                  <a:pt x="675467" y="469256"/>
                  <a:pt x="688932" y="475989"/>
                </a:cubicBezTo>
                <a:cubicBezTo>
                  <a:pt x="706902" y="484974"/>
                  <a:pt x="760561" y="497028"/>
                  <a:pt x="776614" y="501041"/>
                </a:cubicBezTo>
                <a:cubicBezTo>
                  <a:pt x="789140" y="509392"/>
                  <a:pt x="800355" y="520163"/>
                  <a:pt x="814192" y="526093"/>
                </a:cubicBezTo>
                <a:cubicBezTo>
                  <a:pt x="863207" y="547099"/>
                  <a:pt x="888932" y="529991"/>
                  <a:pt x="939452" y="563671"/>
                </a:cubicBezTo>
                <a:cubicBezTo>
                  <a:pt x="951978" y="572022"/>
                  <a:pt x="963565" y="581990"/>
                  <a:pt x="977030" y="588723"/>
                </a:cubicBezTo>
                <a:cubicBezTo>
                  <a:pt x="998079" y="599248"/>
                  <a:pt x="1044645" y="607755"/>
                  <a:pt x="1064713" y="613775"/>
                </a:cubicBezTo>
                <a:cubicBezTo>
                  <a:pt x="1090006" y="621363"/>
                  <a:pt x="1114817" y="630476"/>
                  <a:pt x="1139869" y="638827"/>
                </a:cubicBezTo>
                <a:cubicBezTo>
                  <a:pt x="1152395" y="643002"/>
                  <a:pt x="1166461" y="644029"/>
                  <a:pt x="1177447" y="651353"/>
                </a:cubicBezTo>
                <a:cubicBezTo>
                  <a:pt x="1189973" y="659704"/>
                  <a:pt x="1200929" y="671119"/>
                  <a:pt x="1215025" y="676405"/>
                </a:cubicBezTo>
                <a:cubicBezTo>
                  <a:pt x="1234960" y="683880"/>
                  <a:pt x="1256778" y="684756"/>
                  <a:pt x="1277655" y="688931"/>
                </a:cubicBezTo>
                <a:cubicBezTo>
                  <a:pt x="1290181" y="697282"/>
                  <a:pt x="1301396" y="708054"/>
                  <a:pt x="1315233" y="713984"/>
                </a:cubicBezTo>
                <a:cubicBezTo>
                  <a:pt x="1343613" y="726147"/>
                  <a:pt x="1375491" y="723800"/>
                  <a:pt x="1402915" y="739036"/>
                </a:cubicBezTo>
                <a:cubicBezTo>
                  <a:pt x="1429235" y="753658"/>
                  <a:pt x="1453019" y="772439"/>
                  <a:pt x="1478071" y="789140"/>
                </a:cubicBezTo>
                <a:cubicBezTo>
                  <a:pt x="1490597" y="797491"/>
                  <a:pt x="1501368" y="809431"/>
                  <a:pt x="1515650" y="814192"/>
                </a:cubicBezTo>
                <a:lnTo>
                  <a:pt x="1665962" y="864296"/>
                </a:lnTo>
                <a:lnTo>
                  <a:pt x="1703540" y="876822"/>
                </a:lnTo>
                <a:cubicBezTo>
                  <a:pt x="1716066" y="880997"/>
                  <a:pt x="1730132" y="882024"/>
                  <a:pt x="1741118" y="889348"/>
                </a:cubicBezTo>
                <a:cubicBezTo>
                  <a:pt x="1825817" y="945814"/>
                  <a:pt x="1720920" y="878127"/>
                  <a:pt x="1853852" y="951978"/>
                </a:cubicBezTo>
                <a:cubicBezTo>
                  <a:pt x="1867012" y="959289"/>
                  <a:pt x="1879865" y="967392"/>
                  <a:pt x="1891430" y="977030"/>
                </a:cubicBezTo>
                <a:cubicBezTo>
                  <a:pt x="1905039" y="988371"/>
                  <a:pt x="1913523" y="1006005"/>
                  <a:pt x="1929008" y="1014608"/>
                </a:cubicBezTo>
                <a:cubicBezTo>
                  <a:pt x="1952092" y="1027433"/>
                  <a:pt x="1979113" y="1031309"/>
                  <a:pt x="2004165" y="1039660"/>
                </a:cubicBezTo>
                <a:cubicBezTo>
                  <a:pt x="2016691" y="1043835"/>
                  <a:pt x="2028545" y="1051809"/>
                  <a:pt x="2041743" y="1052186"/>
                </a:cubicBezTo>
                <a:cubicBezTo>
                  <a:pt x="2559563" y="1066981"/>
                  <a:pt x="2334159" y="1057028"/>
                  <a:pt x="2718148" y="1077238"/>
                </a:cubicBezTo>
                <a:cubicBezTo>
                  <a:pt x="2825020" y="1112862"/>
                  <a:pt x="2713179" y="1079151"/>
                  <a:pt x="2956143" y="1102290"/>
                </a:cubicBezTo>
                <a:cubicBezTo>
                  <a:pt x="2977337" y="1104308"/>
                  <a:pt x="2997896" y="1110641"/>
                  <a:pt x="3018773" y="1114816"/>
                </a:cubicBezTo>
                <a:cubicBezTo>
                  <a:pt x="3039650" y="1127342"/>
                  <a:pt x="3059239" y="1142319"/>
                  <a:pt x="3081403" y="1152394"/>
                </a:cubicBezTo>
                <a:cubicBezTo>
                  <a:pt x="3170790" y="1193025"/>
                  <a:pt x="3222018" y="1182123"/>
                  <a:pt x="3331924" y="1189973"/>
                </a:cubicBezTo>
                <a:cubicBezTo>
                  <a:pt x="3373677" y="1198324"/>
                  <a:pt x="3415875" y="1204698"/>
                  <a:pt x="3457184" y="1215025"/>
                </a:cubicBezTo>
                <a:cubicBezTo>
                  <a:pt x="3473885" y="1219200"/>
                  <a:pt x="3490273" y="1224933"/>
                  <a:pt x="3507288" y="1227551"/>
                </a:cubicBezTo>
                <a:cubicBezTo>
                  <a:pt x="3544658" y="1233300"/>
                  <a:pt x="3582444" y="1235902"/>
                  <a:pt x="3620022" y="1240077"/>
                </a:cubicBezTo>
                <a:cubicBezTo>
                  <a:pt x="3632548" y="1244252"/>
                  <a:pt x="3644417" y="1251871"/>
                  <a:pt x="3657600" y="1252603"/>
                </a:cubicBezTo>
                <a:cubicBezTo>
                  <a:pt x="3870378" y="1264424"/>
                  <a:pt x="4296428" y="1277655"/>
                  <a:pt x="4296428" y="1277655"/>
                </a:cubicBezTo>
                <a:cubicBezTo>
                  <a:pt x="4376497" y="1331034"/>
                  <a:pt x="4350294" y="1349049"/>
                  <a:pt x="4384110" y="1315233"/>
                </a:cubicBezTo>
              </a:path>
            </a:pathLst>
          </a:cu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7B59E74E-B33A-3147-9545-4D3EF73B941A}"/>
              </a:ext>
            </a:extLst>
          </p:cNvPr>
          <p:cNvSpPr/>
          <p:nvPr/>
        </p:nvSpPr>
        <p:spPr>
          <a:xfrm>
            <a:off x="3440114" y="5308600"/>
            <a:ext cx="4371975" cy="541338"/>
          </a:xfrm>
          <a:custGeom>
            <a:avLst/>
            <a:gdLst>
              <a:gd name="connsiteX0" fmla="*/ 0 w 4371584"/>
              <a:gd name="connsiteY0" fmla="*/ 541208 h 541208"/>
              <a:gd name="connsiteX1" fmla="*/ 450937 w 4371584"/>
              <a:gd name="connsiteY1" fmla="*/ 528682 h 541208"/>
              <a:gd name="connsiteX2" fmla="*/ 563671 w 4371584"/>
              <a:gd name="connsiteY2" fmla="*/ 491104 h 541208"/>
              <a:gd name="connsiteX3" fmla="*/ 626302 w 4371584"/>
              <a:gd name="connsiteY3" fmla="*/ 478578 h 541208"/>
              <a:gd name="connsiteX4" fmla="*/ 776614 w 4371584"/>
              <a:gd name="connsiteY4" fmla="*/ 453526 h 541208"/>
              <a:gd name="connsiteX5" fmla="*/ 851770 w 4371584"/>
              <a:gd name="connsiteY5" fmla="*/ 415948 h 541208"/>
              <a:gd name="connsiteX6" fmla="*/ 889348 w 4371584"/>
              <a:gd name="connsiteY6" fmla="*/ 403421 h 541208"/>
              <a:gd name="connsiteX7" fmla="*/ 914400 w 4371584"/>
              <a:gd name="connsiteY7" fmla="*/ 365843 h 541208"/>
              <a:gd name="connsiteX8" fmla="*/ 951978 w 4371584"/>
              <a:gd name="connsiteY8" fmla="*/ 353317 h 541208"/>
              <a:gd name="connsiteX9" fmla="*/ 1052186 w 4371584"/>
              <a:gd name="connsiteY9" fmla="*/ 328265 h 541208"/>
              <a:gd name="connsiteX10" fmla="*/ 1177447 w 4371584"/>
              <a:gd name="connsiteY10" fmla="*/ 303213 h 541208"/>
              <a:gd name="connsiteX11" fmla="*/ 1778696 w 4371584"/>
              <a:gd name="connsiteY11" fmla="*/ 278161 h 541208"/>
              <a:gd name="connsiteX12" fmla="*/ 2167003 w 4371584"/>
              <a:gd name="connsiteY12" fmla="*/ 253109 h 541208"/>
              <a:gd name="connsiteX13" fmla="*/ 2217107 w 4371584"/>
              <a:gd name="connsiteY13" fmla="*/ 240583 h 541208"/>
              <a:gd name="connsiteX14" fmla="*/ 2342367 w 4371584"/>
              <a:gd name="connsiteY14" fmla="*/ 215531 h 541208"/>
              <a:gd name="connsiteX15" fmla="*/ 2392471 w 4371584"/>
              <a:gd name="connsiteY15" fmla="*/ 203005 h 541208"/>
              <a:gd name="connsiteX16" fmla="*/ 2592888 w 4371584"/>
              <a:gd name="connsiteY16" fmla="*/ 190479 h 541208"/>
              <a:gd name="connsiteX17" fmla="*/ 2680570 w 4371584"/>
              <a:gd name="connsiteY17" fmla="*/ 165427 h 541208"/>
              <a:gd name="connsiteX18" fmla="*/ 2743200 w 4371584"/>
              <a:gd name="connsiteY18" fmla="*/ 152901 h 541208"/>
              <a:gd name="connsiteX19" fmla="*/ 2793304 w 4371584"/>
              <a:gd name="connsiteY19" fmla="*/ 140375 h 541208"/>
              <a:gd name="connsiteX20" fmla="*/ 3068877 w 4371584"/>
              <a:gd name="connsiteY20" fmla="*/ 127849 h 541208"/>
              <a:gd name="connsiteX21" fmla="*/ 3519814 w 4371584"/>
              <a:gd name="connsiteY21" fmla="*/ 102797 h 541208"/>
              <a:gd name="connsiteX22" fmla="*/ 3807913 w 4371584"/>
              <a:gd name="connsiteY22" fmla="*/ 90271 h 541208"/>
              <a:gd name="connsiteX23" fmla="*/ 3945699 w 4371584"/>
              <a:gd name="connsiteY23" fmla="*/ 52693 h 541208"/>
              <a:gd name="connsiteX24" fmla="*/ 3983277 w 4371584"/>
              <a:gd name="connsiteY24" fmla="*/ 40167 h 541208"/>
              <a:gd name="connsiteX25" fmla="*/ 4221271 w 4371584"/>
              <a:gd name="connsiteY25" fmla="*/ 27641 h 541208"/>
              <a:gd name="connsiteX26" fmla="*/ 4271376 w 4371584"/>
              <a:gd name="connsiteY26" fmla="*/ 15115 h 541208"/>
              <a:gd name="connsiteX27" fmla="*/ 4308954 w 4371584"/>
              <a:gd name="connsiteY27" fmla="*/ 2589 h 541208"/>
              <a:gd name="connsiteX28" fmla="*/ 4371584 w 4371584"/>
              <a:gd name="connsiteY28" fmla="*/ 2589 h 541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4371584" h="541208">
                <a:moveTo>
                  <a:pt x="0" y="541208"/>
                </a:moveTo>
                <a:cubicBezTo>
                  <a:pt x="150312" y="537033"/>
                  <a:pt x="300949" y="539395"/>
                  <a:pt x="450937" y="528682"/>
                </a:cubicBezTo>
                <a:cubicBezTo>
                  <a:pt x="489909" y="525898"/>
                  <a:pt x="525396" y="498759"/>
                  <a:pt x="563671" y="491104"/>
                </a:cubicBezTo>
                <a:cubicBezTo>
                  <a:pt x="584548" y="486929"/>
                  <a:pt x="605301" y="482078"/>
                  <a:pt x="626302" y="478578"/>
                </a:cubicBezTo>
                <a:cubicBezTo>
                  <a:pt x="689933" y="467973"/>
                  <a:pt x="717575" y="468286"/>
                  <a:pt x="776614" y="453526"/>
                </a:cubicBezTo>
                <a:cubicBezTo>
                  <a:pt x="839580" y="437784"/>
                  <a:pt x="790543" y="446562"/>
                  <a:pt x="851770" y="415948"/>
                </a:cubicBezTo>
                <a:cubicBezTo>
                  <a:pt x="863580" y="410043"/>
                  <a:pt x="876822" y="407597"/>
                  <a:pt x="889348" y="403421"/>
                </a:cubicBezTo>
                <a:cubicBezTo>
                  <a:pt x="897699" y="390895"/>
                  <a:pt x="902645" y="375247"/>
                  <a:pt x="914400" y="365843"/>
                </a:cubicBezTo>
                <a:cubicBezTo>
                  <a:pt x="924710" y="357595"/>
                  <a:pt x="939240" y="356791"/>
                  <a:pt x="951978" y="353317"/>
                </a:cubicBezTo>
                <a:cubicBezTo>
                  <a:pt x="985195" y="344258"/>
                  <a:pt x="1018424" y="335017"/>
                  <a:pt x="1052186" y="328265"/>
                </a:cubicBezTo>
                <a:lnTo>
                  <a:pt x="1177447" y="303213"/>
                </a:lnTo>
                <a:cubicBezTo>
                  <a:pt x="1416179" y="255467"/>
                  <a:pt x="1218781" y="291182"/>
                  <a:pt x="1778696" y="278161"/>
                </a:cubicBezTo>
                <a:cubicBezTo>
                  <a:pt x="1931317" y="227287"/>
                  <a:pt x="1767086" y="278104"/>
                  <a:pt x="2167003" y="253109"/>
                </a:cubicBezTo>
                <a:cubicBezTo>
                  <a:pt x="2184185" y="252035"/>
                  <a:pt x="2200274" y="244190"/>
                  <a:pt x="2217107" y="240583"/>
                </a:cubicBezTo>
                <a:cubicBezTo>
                  <a:pt x="2258742" y="231661"/>
                  <a:pt x="2301058" y="225858"/>
                  <a:pt x="2342367" y="215531"/>
                </a:cubicBezTo>
                <a:cubicBezTo>
                  <a:pt x="2359068" y="211356"/>
                  <a:pt x="2375341" y="204718"/>
                  <a:pt x="2392471" y="203005"/>
                </a:cubicBezTo>
                <a:cubicBezTo>
                  <a:pt x="2459075" y="196345"/>
                  <a:pt x="2526082" y="194654"/>
                  <a:pt x="2592888" y="190479"/>
                </a:cubicBezTo>
                <a:cubicBezTo>
                  <a:pt x="2634735" y="176530"/>
                  <a:pt x="2633385" y="175913"/>
                  <a:pt x="2680570" y="165427"/>
                </a:cubicBezTo>
                <a:cubicBezTo>
                  <a:pt x="2701353" y="160809"/>
                  <a:pt x="2722417" y="157519"/>
                  <a:pt x="2743200" y="152901"/>
                </a:cubicBezTo>
                <a:cubicBezTo>
                  <a:pt x="2760005" y="149166"/>
                  <a:pt x="2776139" y="141695"/>
                  <a:pt x="2793304" y="140375"/>
                </a:cubicBezTo>
                <a:cubicBezTo>
                  <a:pt x="2884986" y="133323"/>
                  <a:pt x="2977019" y="132024"/>
                  <a:pt x="3068877" y="127849"/>
                </a:cubicBezTo>
                <a:cubicBezTo>
                  <a:pt x="3237973" y="71484"/>
                  <a:pt x="3085502" y="118308"/>
                  <a:pt x="3519814" y="102797"/>
                </a:cubicBezTo>
                <a:lnTo>
                  <a:pt x="3807913" y="90271"/>
                </a:lnTo>
                <a:cubicBezTo>
                  <a:pt x="3896437" y="72566"/>
                  <a:pt x="3850345" y="84478"/>
                  <a:pt x="3945699" y="52693"/>
                </a:cubicBezTo>
                <a:cubicBezTo>
                  <a:pt x="3958225" y="48518"/>
                  <a:pt x="3970092" y="40861"/>
                  <a:pt x="3983277" y="40167"/>
                </a:cubicBezTo>
                <a:lnTo>
                  <a:pt x="4221271" y="27641"/>
                </a:lnTo>
                <a:cubicBezTo>
                  <a:pt x="4237973" y="23466"/>
                  <a:pt x="4254823" y="19844"/>
                  <a:pt x="4271376" y="15115"/>
                </a:cubicBezTo>
                <a:cubicBezTo>
                  <a:pt x="4284072" y="11488"/>
                  <a:pt x="4295852" y="4227"/>
                  <a:pt x="4308954" y="2589"/>
                </a:cubicBezTo>
                <a:cubicBezTo>
                  <a:pt x="4329669" y="0"/>
                  <a:pt x="4350707" y="2589"/>
                  <a:pt x="4371584" y="2589"/>
                </a:cubicBezTo>
              </a:path>
            </a:pathLst>
          </a:custGeom>
          <a:ln w="381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9B9F68-40D2-8A49-8F77-A5200A26A2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81801" y="4354514"/>
            <a:ext cx="989013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 b="1">
                <a:solidFill>
                  <a:srgbClr val="FF0000"/>
                </a:solidFill>
              </a:rPr>
              <a:t>Testing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72A1379-5301-7D4B-A1F4-5D6D306E97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29401" y="5497514"/>
            <a:ext cx="10826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 b="1">
                <a:solidFill>
                  <a:srgbClr val="0000FF"/>
                </a:solidFill>
              </a:rPr>
              <a:t>Training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CD1F19E-C5AC-5E4C-8534-F9A77605B5AA}"/>
              </a:ext>
            </a:extLst>
          </p:cNvPr>
          <p:cNvCxnSpPr/>
          <p:nvPr/>
        </p:nvCxnSpPr>
        <p:spPr>
          <a:xfrm rot="5400000" flipH="1" flipV="1">
            <a:off x="3544094" y="4990306"/>
            <a:ext cx="1295400" cy="1588"/>
          </a:xfrm>
          <a:prstGeom prst="straightConnector1">
            <a:avLst/>
          </a:prstGeom>
          <a:ln w="317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277D0845-2B53-D94D-8E7D-2C8A4D2153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67200" y="4800600"/>
            <a:ext cx="224948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rgbClr val="000000"/>
                </a:solidFill>
              </a:rPr>
              <a:t>Generalization Error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37FDA40-3650-F84A-A700-6E62324A5DB9}"/>
              </a:ext>
            </a:extLst>
          </p:cNvPr>
          <p:cNvSpPr/>
          <p:nvPr/>
        </p:nvSpPr>
        <p:spPr>
          <a:xfrm>
            <a:off x="3441700" y="5257800"/>
            <a:ext cx="6235700" cy="635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7B4C15C-A38E-0146-B27B-37FB49308BBE}"/>
              </a:ext>
            </a:extLst>
          </p:cNvPr>
          <p:cNvSpPr/>
          <p:nvPr/>
        </p:nvSpPr>
        <p:spPr>
          <a:xfrm>
            <a:off x="3443288" y="3009900"/>
            <a:ext cx="6235700" cy="1981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grpSp>
        <p:nvGrpSpPr>
          <p:cNvPr id="68619" name="Group 3">
            <a:extLst>
              <a:ext uri="{FF2B5EF4-FFF2-40B4-BE49-F238E27FC236}">
                <a16:creationId xmlns:a16="http://schemas.microsoft.com/office/drawing/2014/main" id="{CF75B5CF-C572-1340-B687-C98692C41008}"/>
              </a:ext>
            </a:extLst>
          </p:cNvPr>
          <p:cNvGrpSpPr>
            <a:grpSpLocks/>
          </p:cNvGrpSpPr>
          <p:nvPr/>
        </p:nvGrpSpPr>
        <p:grpSpPr bwMode="auto">
          <a:xfrm>
            <a:off x="3059114" y="2668588"/>
            <a:ext cx="4789487" cy="3568700"/>
            <a:chOff x="1535668" y="2667794"/>
            <a:chExt cx="4788932" cy="3568938"/>
          </a:xfrm>
        </p:grpSpPr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9C8AF627-3E09-874A-88D7-D3ECCBA2822A}"/>
                </a:ext>
              </a:extLst>
            </p:cNvPr>
            <p:cNvCxnSpPr/>
            <p:nvPr/>
          </p:nvCxnSpPr>
          <p:spPr>
            <a:xfrm flipV="1">
              <a:off x="1905512" y="5866819"/>
              <a:ext cx="4419088" cy="1588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623" name="TextBox 6">
              <a:extLst>
                <a:ext uri="{FF2B5EF4-FFF2-40B4-BE49-F238E27FC236}">
                  <a16:creationId xmlns:a16="http://schemas.microsoft.com/office/drawing/2014/main" id="{A8244163-695D-FD41-8BFD-F7CAB5CBDAD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43200" y="5867400"/>
              <a:ext cx="3224024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800">
                  <a:solidFill>
                    <a:srgbClr val="000000"/>
                  </a:solidFill>
                </a:rPr>
                <a:t>Number of Training Examples</a:t>
              </a:r>
            </a:p>
          </p:txBody>
        </p:sp>
        <p:sp>
          <p:nvSpPr>
            <p:cNvPr id="68624" name="TextBox 9">
              <a:extLst>
                <a:ext uri="{FF2B5EF4-FFF2-40B4-BE49-F238E27FC236}">
                  <a16:creationId xmlns:a16="http://schemas.microsoft.com/office/drawing/2014/main" id="{A144A643-9EA4-A142-B2F4-EBA1E64B151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-5400000">
              <a:off x="1371520" y="4141636"/>
              <a:ext cx="697627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800">
                  <a:solidFill>
                    <a:srgbClr val="000000"/>
                  </a:solidFill>
                </a:rPr>
                <a:t>Error</a:t>
              </a:r>
            </a:p>
          </p:txBody>
        </p:sp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5F95CC2D-A9F6-F34E-A55A-B80FC777A656}"/>
                </a:ext>
              </a:extLst>
            </p:cNvPr>
            <p:cNvCxnSpPr/>
            <p:nvPr/>
          </p:nvCxnSpPr>
          <p:spPr>
            <a:xfrm rot="5400000" flipH="1" flipV="1">
              <a:off x="304413" y="4267307"/>
              <a:ext cx="3200613" cy="1587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8620" name="Rectangle 19">
            <a:extLst>
              <a:ext uri="{FF2B5EF4-FFF2-40B4-BE49-F238E27FC236}">
                <a16:creationId xmlns:a16="http://schemas.microsoft.com/office/drawing/2014/main" id="{34CDD55B-F6A5-B24A-A3BD-C31BBE6294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1" y="1981200"/>
            <a:ext cx="25050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rgbClr val="000000"/>
                </a:solidFill>
              </a:rPr>
              <a:t>Fixed prediction model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309CAAA-AFEA-DB47-A905-AC338412A5C6}"/>
              </a:ext>
            </a:extLst>
          </p:cNvPr>
          <p:cNvSpPr txBox="1"/>
          <p:nvPr/>
        </p:nvSpPr>
        <p:spPr>
          <a:xfrm>
            <a:off x="8999538" y="6581776"/>
            <a:ext cx="1668462" cy="27622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srgbClr val="FFFFFF">
                    <a:lumMod val="65000"/>
                  </a:srgbClr>
                </a:solidFill>
                <a:latin typeface="Arial" charset="0"/>
              </a:rPr>
              <a:t>Slide credit: D. </a:t>
            </a:r>
            <a:r>
              <a:rPr lang="en-US" sz="1200" dirty="0" err="1">
                <a:solidFill>
                  <a:srgbClr val="FFFFFF">
                    <a:lumMod val="65000"/>
                  </a:srgbClr>
                </a:solidFill>
                <a:latin typeface="Arial" charset="0"/>
              </a:rPr>
              <a:t>Hoiem</a:t>
            </a:r>
            <a:endParaRPr lang="en-US" sz="1200" dirty="0">
              <a:solidFill>
                <a:srgbClr val="FFFFFF">
                  <a:lumMod val="65000"/>
                </a:srgbClr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6265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9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21" grpId="0"/>
      <p:bldP spid="15" grpId="0" animBg="1"/>
      <p:bldP spid="17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Title 1">
            <a:extLst>
              <a:ext uri="{FF2B5EF4-FFF2-40B4-BE49-F238E27FC236}">
                <a16:creationId xmlns:a16="http://schemas.microsoft.com/office/drawing/2014/main" id="{4D9D0CDD-DB1E-8349-8F3D-D93390AC9F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57984"/>
          </a:xfrm>
        </p:spPr>
        <p:txBody>
          <a:bodyPr>
            <a:normAutofit fontScale="90000"/>
          </a:bodyPr>
          <a:lstStyle/>
          <a:p>
            <a:r>
              <a:rPr lang="en-US" altLang="en-US" dirty="0"/>
              <a:t>Remember…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94ECB-1F12-D646-B93A-588FD6AB0C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3485" y="1321527"/>
            <a:ext cx="5638800" cy="5135563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  <a:defRPr/>
            </a:pPr>
            <a:r>
              <a:rPr lang="en-US" dirty="0"/>
              <a:t>No classifier is inherently better than any other: you need to make assumptions to generalize</a:t>
            </a:r>
          </a:p>
          <a:p>
            <a:pPr>
              <a:buFont typeface="Arial" charset="0"/>
              <a:buChar char="•"/>
              <a:defRPr/>
            </a:pPr>
            <a:endParaRPr lang="en-US" dirty="0"/>
          </a:p>
          <a:p>
            <a:pPr>
              <a:buFont typeface="Arial" charset="0"/>
              <a:buChar char="•"/>
              <a:defRPr/>
            </a:pPr>
            <a:r>
              <a:rPr lang="en-US" dirty="0"/>
              <a:t>Three kinds of error</a:t>
            </a:r>
          </a:p>
          <a:p>
            <a:pPr lvl="1">
              <a:buFont typeface="Arial" charset="0"/>
              <a:buChar char="–"/>
              <a:defRPr/>
            </a:pPr>
            <a:r>
              <a:rPr lang="en-US" dirty="0"/>
              <a:t>Inherent: unavoidable</a:t>
            </a:r>
          </a:p>
          <a:p>
            <a:pPr lvl="1">
              <a:buFont typeface="Arial" charset="0"/>
              <a:buChar char="–"/>
              <a:defRPr/>
            </a:pPr>
            <a:r>
              <a:rPr lang="en-US" dirty="0"/>
              <a:t>Bias: due to over-simplifications</a:t>
            </a:r>
          </a:p>
          <a:p>
            <a:pPr lvl="1">
              <a:buFont typeface="Arial" charset="0"/>
              <a:buChar char="–"/>
              <a:defRPr/>
            </a:pPr>
            <a:r>
              <a:rPr lang="en-US" dirty="0"/>
              <a:t>Variance: due to inability to perfectly estimate parameters from limited data</a:t>
            </a:r>
          </a:p>
        </p:txBody>
      </p:sp>
      <p:pic>
        <p:nvPicPr>
          <p:cNvPr id="70660" name="Picture 2">
            <a:extLst>
              <a:ext uri="{FF2B5EF4-FFF2-40B4-BE49-F238E27FC236}">
                <a16:creationId xmlns:a16="http://schemas.microsoft.com/office/drawing/2014/main" id="{4BFBB258-B61A-484D-8F88-6BE6850B79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7600" y="685800"/>
            <a:ext cx="3200400" cy="2463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112FD7A-31DD-CB44-8A9C-517C132A7192}"/>
              </a:ext>
            </a:extLst>
          </p:cNvPr>
          <p:cNvSpPr txBox="1"/>
          <p:nvPr/>
        </p:nvSpPr>
        <p:spPr>
          <a:xfrm>
            <a:off x="8999538" y="6581776"/>
            <a:ext cx="1668462" cy="27622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prstClr val="white">
                    <a:lumMod val="65000"/>
                  </a:prstClr>
                </a:solidFill>
                <a:latin typeface="Arial" charset="0"/>
              </a:rPr>
              <a:t>Slide credit: D. </a:t>
            </a:r>
            <a:r>
              <a:rPr lang="en-US" sz="1200" dirty="0" err="1">
                <a:solidFill>
                  <a:prstClr val="white">
                    <a:lumMod val="65000"/>
                  </a:prstClr>
                </a:solidFill>
                <a:latin typeface="Arial" charset="0"/>
              </a:rPr>
              <a:t>Hoiem</a:t>
            </a:r>
            <a:endParaRPr lang="en-US" sz="1200" dirty="0">
              <a:solidFill>
                <a:prstClr val="white">
                  <a:lumMod val="65000"/>
                </a:prstClr>
              </a:solidFill>
              <a:latin typeface="Arial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5B55CB-98C8-FE47-B421-F775F6E3FD80}"/>
              </a:ext>
            </a:extLst>
          </p:cNvPr>
          <p:cNvSpPr txBox="1"/>
          <p:nvPr/>
        </p:nvSpPr>
        <p:spPr>
          <a:xfrm>
            <a:off x="8839201" y="6581776"/>
            <a:ext cx="1668463" cy="27622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prstClr val="white">
                    <a:lumMod val="65000"/>
                  </a:prstClr>
                </a:solidFill>
                <a:latin typeface="Arial" charset="0"/>
              </a:rPr>
              <a:t>Slide credit: D. </a:t>
            </a:r>
            <a:r>
              <a:rPr lang="en-US" sz="1200" dirty="0" err="1">
                <a:solidFill>
                  <a:prstClr val="white">
                    <a:lumMod val="65000"/>
                  </a:prstClr>
                </a:solidFill>
                <a:latin typeface="Arial" charset="0"/>
              </a:rPr>
              <a:t>Hoiem</a:t>
            </a:r>
            <a:endParaRPr lang="en-US" sz="1200" dirty="0">
              <a:solidFill>
                <a:prstClr val="white">
                  <a:lumMod val="65000"/>
                </a:prstClr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0918281"/>
      </p:ext>
    </p:extLst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Title 1">
            <a:extLst>
              <a:ext uri="{FF2B5EF4-FFF2-40B4-BE49-F238E27FC236}">
                <a16:creationId xmlns:a16="http://schemas.microsoft.com/office/drawing/2014/main" id="{C77582D6-D622-2A44-B284-EBF50B86A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How to reduce variance?</a:t>
            </a:r>
          </a:p>
        </p:txBody>
      </p:sp>
      <p:sp>
        <p:nvSpPr>
          <p:cNvPr id="71683" name="Content Placeholder 2">
            <a:extLst>
              <a:ext uri="{FF2B5EF4-FFF2-40B4-BE49-F238E27FC236}">
                <a16:creationId xmlns:a16="http://schemas.microsoft.com/office/drawing/2014/main" id="{1A07D191-3D2C-9D4A-BCA1-56CFBE5C06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en-US"/>
          </a:p>
          <a:p>
            <a:r>
              <a:rPr lang="en-US" altLang="en-US"/>
              <a:t>Choose a simpler classifier</a:t>
            </a:r>
          </a:p>
          <a:p>
            <a:endParaRPr lang="en-US" altLang="en-US"/>
          </a:p>
          <a:p>
            <a:r>
              <a:rPr lang="en-US" altLang="en-US"/>
              <a:t>Regularize the parameters</a:t>
            </a:r>
          </a:p>
          <a:p>
            <a:endParaRPr lang="en-US" altLang="en-US"/>
          </a:p>
          <a:p>
            <a:r>
              <a:rPr lang="en-US" altLang="en-US"/>
              <a:t>Get more training 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0464D3-D5D9-F444-947C-A58E49DCA151}"/>
              </a:ext>
            </a:extLst>
          </p:cNvPr>
          <p:cNvSpPr txBox="1"/>
          <p:nvPr/>
        </p:nvSpPr>
        <p:spPr>
          <a:xfrm>
            <a:off x="8999538" y="6581776"/>
            <a:ext cx="1668462" cy="27622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prstClr val="white">
                    <a:lumMod val="65000"/>
                  </a:prstClr>
                </a:solidFill>
                <a:latin typeface="Arial" charset="0"/>
              </a:rPr>
              <a:t>Slide credit: D. </a:t>
            </a:r>
            <a:r>
              <a:rPr lang="en-US" sz="1200" dirty="0" err="1">
                <a:solidFill>
                  <a:prstClr val="white">
                    <a:lumMod val="65000"/>
                  </a:prstClr>
                </a:solidFill>
                <a:latin typeface="Arial" charset="0"/>
              </a:rPr>
              <a:t>Hoiem</a:t>
            </a:r>
            <a:endParaRPr lang="en-US" sz="1200" dirty="0">
              <a:solidFill>
                <a:prstClr val="white">
                  <a:lumMod val="65000"/>
                </a:prstClr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89425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Title 1">
            <a:extLst>
              <a:ext uri="{FF2B5EF4-FFF2-40B4-BE49-F238E27FC236}">
                <a16:creationId xmlns:a16="http://schemas.microsoft.com/office/drawing/2014/main" id="{04B86469-BEA8-6B41-ADFA-D004D6408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Very brief tour of some classifiers</a:t>
            </a:r>
          </a:p>
        </p:txBody>
      </p:sp>
      <p:sp>
        <p:nvSpPr>
          <p:cNvPr id="72707" name="Content Placeholder 2">
            <a:extLst>
              <a:ext uri="{FF2B5EF4-FFF2-40B4-BE49-F238E27FC236}">
                <a16:creationId xmlns:a16="http://schemas.microsoft.com/office/drawing/2014/main" id="{395C3A06-3B9B-204C-AFBC-8003E6C866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en-US" b="1"/>
              <a:t>K-nearest neighbor</a:t>
            </a:r>
          </a:p>
          <a:p>
            <a:r>
              <a:rPr lang="en-US" altLang="en-US" b="1"/>
              <a:t>SVM</a:t>
            </a:r>
          </a:p>
          <a:p>
            <a:r>
              <a:rPr lang="en-US" altLang="en-US" b="1"/>
              <a:t>Boosted Decision Trees</a:t>
            </a:r>
          </a:p>
          <a:p>
            <a:r>
              <a:rPr lang="en-US" altLang="en-US"/>
              <a:t>Neural networks</a:t>
            </a:r>
          </a:p>
          <a:p>
            <a:r>
              <a:rPr lang="en-US" altLang="en-US"/>
              <a:t>Naïve Bayes</a:t>
            </a:r>
          </a:p>
          <a:p>
            <a:r>
              <a:rPr lang="en-US" altLang="en-US"/>
              <a:t>Bayesian network</a:t>
            </a:r>
          </a:p>
          <a:p>
            <a:r>
              <a:rPr lang="en-US" altLang="en-US"/>
              <a:t>Logistic regression</a:t>
            </a:r>
          </a:p>
          <a:p>
            <a:r>
              <a:rPr lang="en-US" altLang="en-US"/>
              <a:t>Randomized Forests</a:t>
            </a:r>
          </a:p>
          <a:p>
            <a:r>
              <a:rPr lang="en-US" altLang="en-US"/>
              <a:t>RBMs</a:t>
            </a:r>
          </a:p>
          <a:p>
            <a:r>
              <a:rPr lang="en-US" altLang="en-US"/>
              <a:t>Etc.</a:t>
            </a:r>
          </a:p>
          <a:p>
            <a:pPr>
              <a:buFont typeface="Arial" panose="020B0604020202020204" pitchFamily="34" charset="0"/>
              <a:buNone/>
            </a:pPr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31856507"/>
      </p:ext>
    </p:extLst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33BDC-B2D2-A741-8576-4F204B197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Practicalities of Machine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03CC82-6F40-004F-B039-15CDB07876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for training and testing</a:t>
            </a:r>
          </a:p>
          <a:p>
            <a:pPr lvl="1"/>
            <a:r>
              <a:rPr lang="en-US" dirty="0"/>
              <a:t>Images, Text, Audio, Video, Structured Data</a:t>
            </a:r>
          </a:p>
          <a:p>
            <a:r>
              <a:rPr lang="en-US" dirty="0"/>
              <a:t>Models</a:t>
            </a:r>
          </a:p>
          <a:p>
            <a:pPr lvl="1"/>
            <a:r>
              <a:rPr lang="en-US" dirty="0"/>
              <a:t>The trained network to fulfill a specific purpose based on specific data</a:t>
            </a:r>
          </a:p>
          <a:p>
            <a:r>
              <a:rPr lang="en-US" dirty="0"/>
              <a:t>Loss functions</a:t>
            </a:r>
          </a:p>
          <a:p>
            <a:pPr lvl="1"/>
            <a:r>
              <a:rPr lang="en-US" dirty="0"/>
              <a:t>Training error: error obtained when model is run on training data</a:t>
            </a:r>
          </a:p>
          <a:p>
            <a:pPr lvl="1"/>
            <a:r>
              <a:rPr lang="en-US" dirty="0"/>
              <a:t>Test error: error obtained when model is run on unseen data</a:t>
            </a:r>
          </a:p>
          <a:p>
            <a:r>
              <a:rPr lang="en-US" dirty="0" err="1"/>
              <a:t>Optimisation</a:t>
            </a:r>
            <a:r>
              <a:rPr lang="en-US" dirty="0"/>
              <a:t> Algorithms</a:t>
            </a:r>
          </a:p>
          <a:p>
            <a:pPr lvl="1"/>
            <a:r>
              <a:rPr lang="en-US" dirty="0"/>
              <a:t>Algorithms to </a:t>
            </a:r>
            <a:r>
              <a:rPr lang="en-US" dirty="0" err="1"/>
              <a:t>minimise</a:t>
            </a:r>
            <a:r>
              <a:rPr lang="en-US" dirty="0"/>
              <a:t> error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305254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DD9A6C-330E-F248-9741-7D9B9E2CB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ML Models and uses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6F890F-885C-6644-B584-5047A7A0FF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Binary Classification (logistic regression)</a:t>
            </a:r>
          </a:p>
          <a:p>
            <a:pPr lvl="1"/>
            <a:r>
              <a:rPr lang="en-AU" dirty="0"/>
              <a:t>"Is this email spam or not spam?"</a:t>
            </a:r>
          </a:p>
          <a:p>
            <a:pPr lvl="1"/>
            <a:r>
              <a:rPr lang="en-AU" dirty="0"/>
              <a:t>"Will the customer buy this product?"</a:t>
            </a:r>
          </a:p>
          <a:p>
            <a:r>
              <a:rPr lang="en-AU" dirty="0"/>
              <a:t>Multiclass Classification (multinomial logistic regression)</a:t>
            </a:r>
          </a:p>
          <a:p>
            <a:pPr lvl="1"/>
            <a:r>
              <a:rPr lang="en-AU" dirty="0"/>
              <a:t>"Is this product a book, movie, or clothing?"</a:t>
            </a:r>
          </a:p>
          <a:p>
            <a:pPr lvl="1"/>
            <a:r>
              <a:rPr lang="en-AU" dirty="0"/>
              <a:t>"Is this movie a romantic comedy, documentary, or thriller?"</a:t>
            </a:r>
          </a:p>
          <a:p>
            <a:pPr lvl="1"/>
            <a:r>
              <a:rPr lang="en-AU" dirty="0"/>
              <a:t>"Which category of products is most interesting to this customer?”</a:t>
            </a:r>
          </a:p>
          <a:p>
            <a:r>
              <a:rPr lang="en-AU" dirty="0"/>
              <a:t>Regression (linear regression)</a:t>
            </a:r>
          </a:p>
          <a:p>
            <a:pPr lvl="1"/>
            <a:r>
              <a:rPr lang="en-AU" dirty="0"/>
              <a:t>"What will the temperature be in Crawley tomorrow?"</a:t>
            </a:r>
          </a:p>
          <a:p>
            <a:pPr lvl="1"/>
            <a:r>
              <a:rPr lang="en-AU" dirty="0"/>
              <a:t>"For this product, how many units will sell?"</a:t>
            </a:r>
          </a:p>
          <a:p>
            <a:pPr lvl="1"/>
            <a:r>
              <a:rPr lang="en-AU" dirty="0"/>
              <a:t>"What price will this house sell for?"</a:t>
            </a:r>
          </a:p>
          <a:p>
            <a:endParaRPr lang="en-AU" dirty="0"/>
          </a:p>
          <a:p>
            <a:pPr lvl="1"/>
            <a:endParaRPr lang="en-AU" dirty="0"/>
          </a:p>
          <a:p>
            <a:endParaRPr lang="en-AU" dirty="0"/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CD2FAE-A428-4E48-A3B4-D709DD20E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6977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8ED85F-DCEE-4B50-802E-71A6E3E12B0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10000"/>
            </a:schemeClr>
          </a:solidFill>
          <a:ln w="127000" cap="sq" cmpd="thinThick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B2FFDC-2A54-9C4D-AE0D-1E0D17693C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18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In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81E156-D589-2449-8A09-DDE505D9D6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57400"/>
            <a:ext cx="10515600" cy="3871762"/>
          </a:xfrm>
        </p:spPr>
        <p:txBody>
          <a:bodyPr>
            <a:normAutofit/>
          </a:bodyPr>
          <a:lstStyle/>
          <a:p>
            <a:r>
              <a:rPr lang="en-AU" sz="2200" b="1"/>
              <a:t>Amazon Rekognition</a:t>
            </a:r>
            <a:r>
              <a:rPr lang="en-AU" sz="2200"/>
              <a:t>, an image analysis and facial recognition service.</a:t>
            </a:r>
          </a:p>
          <a:p>
            <a:r>
              <a:rPr lang="en-AU" sz="2200" b="1"/>
              <a:t>Amazon Polly</a:t>
            </a:r>
            <a:r>
              <a:rPr lang="en-AU" sz="2200"/>
              <a:t>, a text-to-speech service.</a:t>
            </a:r>
          </a:p>
          <a:p>
            <a:r>
              <a:rPr lang="en-AU" sz="2200" b="1"/>
              <a:t>Amazon Lex</a:t>
            </a:r>
            <a:r>
              <a:rPr lang="en-AU" sz="2200"/>
              <a:t>, which uses automatic speech recognition and natural language understanding to create chatbots and conversational interfaces.</a:t>
            </a:r>
          </a:p>
          <a:p>
            <a:r>
              <a:rPr lang="en-AU" sz="2200" b="1"/>
              <a:t>Amazon Machine Learning</a:t>
            </a:r>
            <a:r>
              <a:rPr lang="en-AU" sz="2200"/>
              <a:t>, which contains a series of visualization tools to analyze data without the need to learn complex machine learning code.</a:t>
            </a:r>
          </a:p>
          <a:p>
            <a:r>
              <a:rPr lang="en-AU" sz="2200" b="1"/>
              <a:t>Amazon Elastic MapReduce (EMR)</a:t>
            </a:r>
            <a:r>
              <a:rPr lang="en-AU" sz="2200"/>
              <a:t>, a managed </a:t>
            </a:r>
            <a:r>
              <a:rPr lang="en-AU" sz="2200">
                <a:hlinkClick r:id="rId2"/>
              </a:rPr>
              <a:t>Hadoop</a:t>
            </a:r>
            <a:r>
              <a:rPr lang="en-AU" sz="2200"/>
              <a:t> framework designed to perform log analysis, predictive analytics, real-time analytics, and other big data operations.</a:t>
            </a:r>
          </a:p>
          <a:p>
            <a:r>
              <a:rPr lang="en-AU" sz="2200" b="1"/>
              <a:t>Spark</a:t>
            </a:r>
            <a:r>
              <a:rPr lang="en-AU" sz="2200"/>
              <a:t>, an Apache product that runs inside of Amazon EMR as a distributed processing system for big data workloads.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5CBDD9-8B45-2F4B-BDA3-67383BEB50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077585"/>
            <a:ext cx="2743200" cy="365125"/>
          </a:xfrm>
        </p:spPr>
        <p:txBody>
          <a:bodyPr>
            <a:normAutofit/>
          </a:bodyPr>
          <a:lstStyle/>
          <a:p>
            <a:fld id="{05072F42-4DFA-4725-86F9-7594E4AB4EB5}" type="slidenum">
              <a:rPr lang="en-GB" smtClean="0"/>
              <a:pPr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508862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33BDC-B2D2-A741-8576-4F204B197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Machine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03CC82-6F40-004F-B039-15CDB07876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Datasource</a:t>
            </a:r>
            <a:r>
              <a:rPr lang="en-US" dirty="0"/>
              <a:t>: metadata about input data</a:t>
            </a:r>
          </a:p>
          <a:p>
            <a:pPr lvl="1"/>
            <a:r>
              <a:rPr lang="en-US" dirty="0"/>
              <a:t>Name</a:t>
            </a:r>
          </a:p>
          <a:p>
            <a:pPr lvl="1"/>
            <a:r>
              <a:rPr lang="en-US" dirty="0"/>
              <a:t>Location (S3, Redshift, MySQL)</a:t>
            </a:r>
          </a:p>
          <a:p>
            <a:pPr lvl="1"/>
            <a:r>
              <a:rPr lang="en-US" dirty="0"/>
              <a:t>Observation</a:t>
            </a:r>
          </a:p>
          <a:p>
            <a:pPr lvl="1"/>
            <a:r>
              <a:rPr lang="en-US" dirty="0"/>
              <a:t>Schema</a:t>
            </a:r>
          </a:p>
          <a:p>
            <a:pPr lvl="1"/>
            <a:r>
              <a:rPr lang="en-US" dirty="0"/>
              <a:t>Summary statistics</a:t>
            </a:r>
          </a:p>
          <a:p>
            <a:r>
              <a:rPr lang="en-US" dirty="0"/>
              <a:t>ML Models</a:t>
            </a:r>
          </a:p>
          <a:p>
            <a:pPr lvl="1"/>
            <a:r>
              <a:rPr lang="en-US" dirty="0"/>
              <a:t>Regression</a:t>
            </a:r>
          </a:p>
          <a:p>
            <a:pPr lvl="1"/>
            <a:r>
              <a:rPr lang="en-US" dirty="0"/>
              <a:t>Multiclass</a:t>
            </a:r>
          </a:p>
          <a:p>
            <a:pPr lvl="1"/>
            <a:r>
              <a:rPr lang="en-US" dirty="0"/>
              <a:t>Binary</a:t>
            </a:r>
          </a:p>
          <a:p>
            <a:pPr lvl="1"/>
            <a:r>
              <a:rPr lang="en-US" dirty="0"/>
              <a:t>Model Size, Number of Passes, </a:t>
            </a:r>
            <a:r>
              <a:rPr lang="en-US" dirty="0" err="1"/>
              <a:t>Regularisation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940852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33BDC-B2D2-A741-8576-4F204B197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Machine Learning (2)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03CC82-6F40-004F-B039-15CDB07876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Evaluations: means by which a model is assessed</a:t>
            </a:r>
          </a:p>
          <a:p>
            <a:pPr lvl="1"/>
            <a:r>
              <a:rPr lang="en-US" dirty="0"/>
              <a:t>Model insights: overall summary of predictive performance of a model</a:t>
            </a:r>
          </a:p>
          <a:p>
            <a:pPr lvl="1"/>
            <a:r>
              <a:rPr lang="en-US" dirty="0"/>
              <a:t>AUC: Area under the ROC Curve: ability of a binary model to predict a higher score for positive examples than negative examples</a:t>
            </a:r>
          </a:p>
          <a:p>
            <a:pPr lvl="1"/>
            <a:r>
              <a:rPr lang="en-US" dirty="0"/>
              <a:t>Macro-averaged F1-score: evaluate predictive performance of multiclass models</a:t>
            </a:r>
          </a:p>
          <a:p>
            <a:pPr lvl="1"/>
            <a:r>
              <a:rPr lang="en-US" dirty="0"/>
              <a:t>RMSE: Root Mean Square Error evaluates predictive performance of regression models</a:t>
            </a:r>
          </a:p>
          <a:p>
            <a:pPr lvl="1"/>
            <a:r>
              <a:rPr lang="en-US" dirty="0"/>
              <a:t>Cut-off: discriminant value converted to 0 and 1 labels</a:t>
            </a:r>
          </a:p>
          <a:p>
            <a:pPr lvl="1"/>
            <a:r>
              <a:rPr lang="en-US" dirty="0"/>
              <a:t>Accuracy: % correct predictions</a:t>
            </a:r>
          </a:p>
          <a:p>
            <a:pPr lvl="1"/>
            <a:r>
              <a:rPr lang="en-US" dirty="0"/>
              <a:t>Precision and Recall (sensitivity)</a:t>
            </a:r>
          </a:p>
        </p:txBody>
      </p:sp>
    </p:spTree>
    <p:extLst>
      <p:ext uri="{BB962C8B-B14F-4D97-AF65-F5344CB8AC3E}">
        <p14:creationId xmlns:p14="http://schemas.microsoft.com/office/powerpoint/2010/main" val="364911902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0">
            <a:extLst>
              <a:ext uri="{FF2B5EF4-FFF2-40B4-BE49-F238E27FC236}">
                <a16:creationId xmlns:a16="http://schemas.microsoft.com/office/drawing/2014/main" id="{C413D172-8B6A-47F5-9813-DE455773F3F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B74DEA2-4E35-A546-B395-D4F6974A5C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16" r="3783"/>
          <a:stretch/>
        </p:blipFill>
        <p:spPr>
          <a:xfrm>
            <a:off x="7737635" y="-1"/>
            <a:ext cx="3555205" cy="6858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58E4D86-5BD5-3047-93CA-4B6CE07E1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505575" cy="1325563"/>
          </a:xfrm>
        </p:spPr>
        <p:txBody>
          <a:bodyPr>
            <a:normAutofit/>
          </a:bodyPr>
          <a:lstStyle/>
          <a:p>
            <a:r>
              <a:rPr lang="en-US"/>
              <a:t>Precision and Recall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504434-8933-374C-9EB4-AB239862EB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505575" cy="4351338"/>
          </a:xfrm>
        </p:spPr>
        <p:txBody>
          <a:bodyPr>
            <a:normAutofit/>
          </a:bodyPr>
          <a:lstStyle/>
          <a:p>
            <a:r>
              <a:rPr lang="en-US" dirty="0"/>
              <a:t>A dog recognition program </a:t>
            </a:r>
            <a:r>
              <a:rPr lang="en-US" dirty="0" err="1"/>
              <a:t>recognises</a:t>
            </a:r>
            <a:r>
              <a:rPr lang="en-US" dirty="0"/>
              <a:t> 8 dogs in a picture of 12 dogs and some cats</a:t>
            </a:r>
          </a:p>
          <a:p>
            <a:r>
              <a:rPr lang="en-US" dirty="0"/>
              <a:t>Of the 8 dogs, 5 are true positives (actual dogs) and 3 are cats (false positives)</a:t>
            </a:r>
          </a:p>
          <a:p>
            <a:pPr lvl="1"/>
            <a:r>
              <a:rPr lang="en-US" dirty="0"/>
              <a:t>Programs precision is 5/8 and recall 5/12</a:t>
            </a:r>
          </a:p>
          <a:p>
            <a:r>
              <a:rPr lang="en-US" dirty="0"/>
              <a:t>F1 score</a:t>
            </a:r>
          </a:p>
          <a:p>
            <a:pPr lvl="1"/>
            <a:r>
              <a:rPr lang="en-US" dirty="0"/>
              <a:t>harmonic mean of precision and recall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29DE6D-880A-D145-8115-A71795144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3895725" cy="365125"/>
          </a:xfrm>
        </p:spPr>
        <p:txBody>
          <a:bodyPr>
            <a:normAutofit/>
          </a:bodyPr>
          <a:lstStyle/>
          <a:p>
            <a:pPr algn="l"/>
            <a:r>
              <a:rPr lang="en-GB" dirty="0"/>
              <a:t>Source: </a:t>
            </a:r>
            <a:r>
              <a:rPr lang="en-GB" dirty="0" err="1"/>
              <a:t>Wikepedia</a:t>
            </a:r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2CC14A-E4EB-C44C-A6A2-43BEB7E3B920}"/>
              </a:ext>
            </a:extLst>
          </p:cNvPr>
          <p:cNvSpPr txBox="1"/>
          <p:nvPr/>
        </p:nvSpPr>
        <p:spPr>
          <a:xfrm>
            <a:off x="2344877" y="5400139"/>
            <a:ext cx="3355406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 precision * recall</a:t>
            </a:r>
          </a:p>
          <a:p>
            <a:pPr algn="r"/>
            <a:r>
              <a:rPr lang="en-US" dirty="0"/>
              <a:t>F1 =  2 * ---------------------</a:t>
            </a:r>
          </a:p>
          <a:p>
            <a:pPr algn="r"/>
            <a:r>
              <a:rPr lang="en-US" dirty="0"/>
              <a:t>precision + recall</a:t>
            </a:r>
          </a:p>
        </p:txBody>
      </p:sp>
    </p:spTree>
    <p:extLst>
      <p:ext uri="{BB962C8B-B14F-4D97-AF65-F5344CB8AC3E}">
        <p14:creationId xmlns:p14="http://schemas.microsoft.com/office/powerpoint/2010/main" val="93855883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E8050-1FE8-F647-BCA9-F8B211C06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a Machine Learning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99D75C-6B18-5F45-8144-35639D145C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Collect labeled data</a:t>
            </a:r>
          </a:p>
          <a:p>
            <a:pPr lvl="1"/>
            <a:r>
              <a:rPr lang="en-US" dirty="0"/>
              <a:t>Target data – data labelled with correct answer</a:t>
            </a:r>
          </a:p>
          <a:p>
            <a:pPr lvl="1"/>
            <a:r>
              <a:rPr lang="en-US" dirty="0"/>
              <a:t>Variables/features: attributes of the data</a:t>
            </a:r>
          </a:p>
          <a:p>
            <a:r>
              <a:rPr lang="en-US" dirty="0" err="1"/>
              <a:t>Analyse</a:t>
            </a:r>
            <a:r>
              <a:rPr lang="en-US" dirty="0"/>
              <a:t> your data</a:t>
            </a:r>
          </a:p>
          <a:p>
            <a:pPr lvl="1"/>
            <a:r>
              <a:rPr lang="en-US" dirty="0"/>
              <a:t>Data clean: missing data, outliers, abhorrent data</a:t>
            </a:r>
          </a:p>
          <a:p>
            <a:pPr lvl="1"/>
            <a:r>
              <a:rPr lang="en-US" dirty="0"/>
              <a:t>Understand the data: dominant variables, relationships, descriptive statistics</a:t>
            </a:r>
          </a:p>
          <a:p>
            <a:pPr lvl="1"/>
            <a:r>
              <a:rPr lang="en-US" dirty="0"/>
              <a:t>Variable-target correlations: high correlation →</a:t>
            </a:r>
            <a:r>
              <a:rPr lang="en-US" dirty="0">
                <a:sym typeface="Wingdings" pitchFamily="2" charset="2"/>
              </a:rPr>
              <a:t> higher predictive power</a:t>
            </a:r>
          </a:p>
          <a:p>
            <a:r>
              <a:rPr lang="en-US" dirty="0">
                <a:sym typeface="Wingdings" pitchFamily="2" charset="2"/>
              </a:rPr>
              <a:t>Feature processing</a:t>
            </a:r>
          </a:p>
          <a:p>
            <a:pPr lvl="1"/>
            <a:r>
              <a:rPr lang="en-US" dirty="0">
                <a:sym typeface="Wingdings" pitchFamily="2" charset="2"/>
              </a:rPr>
              <a:t>Replacing missing data with meaningful default</a:t>
            </a:r>
          </a:p>
          <a:p>
            <a:pPr lvl="1"/>
            <a:r>
              <a:rPr lang="en-US" dirty="0">
                <a:sym typeface="Wingdings" pitchFamily="2" charset="2"/>
              </a:rPr>
              <a:t>Cartesian products: e.g. </a:t>
            </a:r>
            <a:r>
              <a:rPr lang="en-US" dirty="0" err="1">
                <a:sym typeface="Wingdings" pitchFamily="2" charset="2"/>
              </a:rPr>
              <a:t>urban,suburban</a:t>
            </a:r>
            <a:r>
              <a:rPr lang="en-US" dirty="0">
                <a:sym typeface="Wingdings" pitchFamily="2" charset="2"/>
              </a:rPr>
              <a:t>, rural * state</a:t>
            </a:r>
          </a:p>
          <a:p>
            <a:pPr lvl="1"/>
            <a:r>
              <a:rPr lang="en-US" dirty="0">
                <a:sym typeface="Wingdings" pitchFamily="2" charset="2"/>
              </a:rPr>
              <a:t>Non-linear transformations: e.g. age into bins</a:t>
            </a:r>
          </a:p>
          <a:p>
            <a:pPr lvl="1"/>
            <a:r>
              <a:rPr lang="en-US" dirty="0">
                <a:sym typeface="Wingdings" pitchFamily="2" charset="2"/>
              </a:rPr>
              <a:t>Domain-specific features: e.g. length, breadth, height combined as volume</a:t>
            </a:r>
          </a:p>
          <a:p>
            <a:pPr lvl="1"/>
            <a:r>
              <a:rPr lang="en-US" dirty="0">
                <a:sym typeface="Wingdings" pitchFamily="2" charset="2"/>
              </a:rPr>
              <a:t>Variable-specific features: e.g. text as n-grams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113466-C26C-3146-8CCE-BA25C8EC93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462114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EA0DD-7DB5-964E-8102-94016AAB3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a Machine Learning App (2)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798D42-54D1-8442-83E6-3F1640E550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Split data into training (70-80%) and evaluation (30-20%)</a:t>
            </a:r>
          </a:p>
          <a:p>
            <a:pPr lvl="1"/>
            <a:r>
              <a:rPr lang="en-US" dirty="0"/>
              <a:t>either the first 70% or random selection</a:t>
            </a:r>
          </a:p>
          <a:p>
            <a:r>
              <a:rPr lang="en-US" dirty="0"/>
              <a:t>Select an ML Model</a:t>
            </a:r>
          </a:p>
          <a:p>
            <a:pPr lvl="1"/>
            <a:r>
              <a:rPr lang="en-US" dirty="0"/>
              <a:t>AWS ML uses a linear model for learning: calculates the relative weights for variables in calculating a target</a:t>
            </a:r>
          </a:p>
          <a:p>
            <a:pPr lvl="1"/>
            <a:r>
              <a:rPr lang="en-US" dirty="0"/>
              <a:t>For learning, uses a combination of a loss function and </a:t>
            </a:r>
            <a:r>
              <a:rPr lang="en-US" dirty="0" err="1"/>
              <a:t>optimisation</a:t>
            </a:r>
            <a:r>
              <a:rPr lang="en-US" dirty="0"/>
              <a:t> algorithm</a:t>
            </a:r>
          </a:p>
          <a:p>
            <a:pPr lvl="1"/>
            <a:r>
              <a:rPr lang="en-US" dirty="0" err="1"/>
              <a:t>Optimisation</a:t>
            </a:r>
            <a:r>
              <a:rPr lang="en-US" dirty="0"/>
              <a:t> algorithm is Stochastic Gradient Descent (SGD)</a:t>
            </a:r>
          </a:p>
          <a:p>
            <a:pPr lvl="1"/>
            <a:r>
              <a:rPr lang="en-US" dirty="0"/>
              <a:t>Learning algorithms:</a:t>
            </a:r>
          </a:p>
          <a:p>
            <a:pPr lvl="2"/>
            <a:r>
              <a:rPr lang="en-US" dirty="0"/>
              <a:t>Binary classification: Logistic regression</a:t>
            </a:r>
          </a:p>
          <a:p>
            <a:pPr lvl="2"/>
            <a:r>
              <a:rPr lang="en-US" dirty="0"/>
              <a:t>Multiclass classification: Multinomial logistic regression</a:t>
            </a:r>
          </a:p>
          <a:p>
            <a:pPr lvl="2"/>
            <a:r>
              <a:rPr lang="en-US" dirty="0"/>
              <a:t>Regression: linear regression (squared loss function)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7C8CFA-6673-944E-8072-07C8AB16D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34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169625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EEB0A-0C13-0B4A-82D0-69F76F7FDF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parameters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22C143-C743-AD4C-97DE-E455FE2FD2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Few parameters that can be tuned or left to defaults</a:t>
            </a:r>
          </a:p>
          <a:p>
            <a:pPr lvl="1"/>
            <a:r>
              <a:rPr lang="en-US" dirty="0"/>
              <a:t>Learning rate</a:t>
            </a:r>
          </a:p>
          <a:p>
            <a:pPr lvl="1"/>
            <a:r>
              <a:rPr lang="en-US" dirty="0"/>
              <a:t>Model size</a:t>
            </a:r>
          </a:p>
          <a:p>
            <a:pPr lvl="1"/>
            <a:r>
              <a:rPr lang="en-US" dirty="0"/>
              <a:t>Number of passes</a:t>
            </a:r>
          </a:p>
          <a:p>
            <a:pPr lvl="1"/>
            <a:r>
              <a:rPr lang="en-US" dirty="0"/>
              <a:t>Data shuffling</a:t>
            </a:r>
          </a:p>
          <a:p>
            <a:pPr lvl="1"/>
            <a:r>
              <a:rPr lang="en-US" dirty="0"/>
              <a:t>Regularization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A29AF0-FEBE-4342-B967-7B1B53200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604ADF-003D-A445-8595-75D778AA2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35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216527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9F3E7-95F7-5E49-9C0E-B286E3D6A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accuracy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5C035C-AFF9-1146-8978-BC3179E517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5127"/>
            <a:ext cx="10515600" cy="4351338"/>
          </a:xfrm>
        </p:spPr>
        <p:txBody>
          <a:bodyPr/>
          <a:lstStyle/>
          <a:p>
            <a:r>
              <a:rPr lang="en-US" dirty="0"/>
              <a:t>Accuracy measures depend on ML model type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29403D-BA86-534A-99C9-84D41D45A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Source: AWS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B3D670-C33B-5E4A-952B-61F8B2104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36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C033210-F520-ED48-8A61-11D53EF761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352" y="3521483"/>
            <a:ext cx="3848100" cy="24257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65ECA8C-A099-8244-8084-D4AD27A3DD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6603" y="3404415"/>
            <a:ext cx="3543300" cy="27305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030024F-6740-B748-811B-63C098AA73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97799" y="3129167"/>
            <a:ext cx="4368800" cy="30226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C3DD4BA-B896-374F-A8BC-A6B65BBEBF8F}"/>
              </a:ext>
            </a:extLst>
          </p:cNvPr>
          <p:cNvSpPr txBox="1"/>
          <p:nvPr/>
        </p:nvSpPr>
        <p:spPr>
          <a:xfrm>
            <a:off x="1722926" y="2610635"/>
            <a:ext cx="89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Binary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2ED4826-C410-584D-B1B5-F11BF050798D}"/>
              </a:ext>
            </a:extLst>
          </p:cNvPr>
          <p:cNvSpPr txBox="1"/>
          <p:nvPr/>
        </p:nvSpPr>
        <p:spPr>
          <a:xfrm>
            <a:off x="5460794" y="2658200"/>
            <a:ext cx="12704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Multiclass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B1C3B47-A7D6-5A4B-99F4-C5E93C0CB14A}"/>
              </a:ext>
            </a:extLst>
          </p:cNvPr>
          <p:cNvSpPr txBox="1"/>
          <p:nvPr/>
        </p:nvSpPr>
        <p:spPr>
          <a:xfrm>
            <a:off x="9277263" y="2610635"/>
            <a:ext cx="14098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Regression</a:t>
            </a:r>
          </a:p>
        </p:txBody>
      </p:sp>
    </p:spTree>
    <p:extLst>
      <p:ext uri="{BB962C8B-B14F-4D97-AF65-F5344CB8AC3E}">
        <p14:creationId xmlns:p14="http://schemas.microsoft.com/office/powerpoint/2010/main" val="165303247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F0762-38DE-9649-84D0-8E47014927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62793"/>
          </a:xfrm>
        </p:spPr>
        <p:txBody>
          <a:bodyPr/>
          <a:lstStyle/>
          <a:p>
            <a:r>
              <a:rPr lang="en-US" dirty="0"/>
              <a:t>Model Fit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29A274-8305-1A41-BB8B-7487C873D3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96975"/>
            <a:ext cx="10515600" cy="4351338"/>
          </a:xfrm>
        </p:spPr>
        <p:txBody>
          <a:bodyPr/>
          <a:lstStyle/>
          <a:p>
            <a:r>
              <a:rPr lang="en-US" dirty="0" err="1"/>
              <a:t>Underfitted</a:t>
            </a:r>
            <a:r>
              <a:rPr lang="en-US" dirty="0"/>
              <a:t>: poor performance on training data</a:t>
            </a:r>
          </a:p>
          <a:p>
            <a:pPr lvl="1"/>
            <a:r>
              <a:rPr lang="en-US" dirty="0"/>
              <a:t>Increase amount of data and/or number of passes</a:t>
            </a:r>
          </a:p>
          <a:p>
            <a:r>
              <a:rPr lang="en-US" dirty="0" err="1"/>
              <a:t>Overfitted</a:t>
            </a:r>
            <a:r>
              <a:rPr lang="en-US" dirty="0"/>
              <a:t>: fitted well on training data but doesn’t work on evaluation data</a:t>
            </a:r>
          </a:p>
          <a:p>
            <a:pPr lvl="1"/>
            <a:r>
              <a:rPr lang="en-US" dirty="0"/>
              <a:t>Fewer feature combinations, decrease number of attribute bins, increase regularization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1499DE-C1A8-F548-8258-274D9CDF2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37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54F365A-B41F-954B-804B-D010BB3A5A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2399" y="3770998"/>
            <a:ext cx="9149494" cy="2767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53401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D70B121-56F4-4848-B38B-182089D909F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D72A2C9-F3CA-4216-8BAD-FA4C970C3C4E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0E481653-9916-8441-8DFB-DA1E183020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chemeClr val="accent1"/>
                </a:solidFill>
              </a:rPr>
              <a:t>And even more…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C3786F-B47A-E448-B9E6-D31F152F50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en-US" sz="2400" dirty="0"/>
              <a:t>AI frameworks</a:t>
            </a:r>
          </a:p>
          <a:p>
            <a:pPr lvl="1"/>
            <a:r>
              <a:rPr lang="en-US" dirty="0"/>
              <a:t>Apache </a:t>
            </a:r>
            <a:r>
              <a:rPr lang="en-US" dirty="0" err="1"/>
              <a:t>MXNet</a:t>
            </a:r>
            <a:r>
              <a:rPr lang="en-US" dirty="0"/>
              <a:t>, </a:t>
            </a:r>
            <a:r>
              <a:rPr lang="en-US" dirty="0" err="1"/>
              <a:t>Tensorflow</a:t>
            </a:r>
            <a:r>
              <a:rPr lang="en-US" dirty="0"/>
              <a:t>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sz="2400" dirty="0"/>
              <a:t>Computing resources GPUs, Clusters, AWS Lambda</a:t>
            </a:r>
          </a:p>
          <a:p>
            <a:endParaRPr lang="en-US" sz="24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DFA0F1-D13A-1A49-A690-9461F64E6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71516" y="6033479"/>
            <a:ext cx="782283" cy="365125"/>
          </a:xfrm>
        </p:spPr>
        <p:txBody>
          <a:bodyPr>
            <a:normAutofit/>
          </a:bodyPr>
          <a:lstStyle/>
          <a:p>
            <a:fld id="{05072F42-4DFA-4725-86F9-7594E4AB4EB5}" type="slidenum">
              <a:rPr lang="en-GB" sz="1050">
                <a:solidFill>
                  <a:schemeClr val="tx1">
                    <a:alpha val="80000"/>
                  </a:schemeClr>
                </a:solidFill>
              </a:rPr>
              <a:pPr/>
              <a:t>4</a:t>
            </a:fld>
            <a:endParaRPr lang="en-GB" sz="1050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43371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156" name="Picture 2" descr="C:\Users\hays\Desktop\143 Computer Vision\slides\07\machine_learning_spectrum.png">
            <a:extLst>
              <a:ext uri="{FF2B5EF4-FFF2-40B4-BE49-F238E27FC236}">
                <a16:creationId xmlns:a16="http://schemas.microsoft.com/office/drawing/2014/main" id="{D8F07291-78A8-2A45-890A-FCC2523C9E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9394" y="575031"/>
            <a:ext cx="8098971" cy="57423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Frame 1">
            <a:extLst>
              <a:ext uri="{FF2B5EF4-FFF2-40B4-BE49-F238E27FC236}">
                <a16:creationId xmlns:a16="http://schemas.microsoft.com/office/drawing/2014/main" id="{100677AC-9232-8140-A61A-0F0B106FBB80}"/>
              </a:ext>
            </a:extLst>
          </p:cNvPr>
          <p:cNvSpPr/>
          <p:nvPr/>
        </p:nvSpPr>
        <p:spPr>
          <a:xfrm>
            <a:off x="6781800" y="2667000"/>
            <a:ext cx="3048000" cy="12954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247A2FF-0D15-1340-BA72-87112C2A3163}"/>
              </a:ext>
            </a:extLst>
          </p:cNvPr>
          <p:cNvSpPr txBox="1"/>
          <p:nvPr/>
        </p:nvSpPr>
        <p:spPr>
          <a:xfrm>
            <a:off x="1810806" y="6457890"/>
            <a:ext cx="31241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Courtesy: James </a:t>
            </a:r>
            <a:r>
              <a:rPr lang="en-US" sz="1200" dirty="0" err="1"/>
              <a:t>Tompkin</a:t>
            </a:r>
            <a:r>
              <a:rPr lang="en-US" sz="1200" dirty="0"/>
              <a:t> Brown University</a:t>
            </a:r>
          </a:p>
        </p:txBody>
      </p:sp>
    </p:spTree>
    <p:extLst>
      <p:ext uri="{BB962C8B-B14F-4D97-AF65-F5344CB8AC3E}">
        <p14:creationId xmlns:p14="http://schemas.microsoft.com/office/powerpoint/2010/main" val="245773393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Title 1">
            <a:extLst>
              <a:ext uri="{FF2B5EF4-FFF2-40B4-BE49-F238E27FC236}">
                <a16:creationId xmlns:a16="http://schemas.microsoft.com/office/drawing/2014/main" id="{C92C3704-624E-854A-8931-DB6FDB953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27949"/>
          </a:xfrm>
        </p:spPr>
        <p:txBody>
          <a:bodyPr/>
          <a:lstStyle/>
          <a:p>
            <a:r>
              <a:rPr lang="en-US" altLang="en-US" dirty="0"/>
              <a:t>Clustering Strategies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F929A6-F8B6-B44C-8BEF-9BF59C8E2B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1337" y="1193074"/>
            <a:ext cx="8229600" cy="4724400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  <a:defRPr/>
            </a:pPr>
            <a:r>
              <a:rPr lang="en-US" dirty="0"/>
              <a:t>K-means</a:t>
            </a:r>
          </a:p>
          <a:p>
            <a:pPr lvl="1">
              <a:buFont typeface="Arial" charset="0"/>
              <a:buChar char="–"/>
              <a:defRPr/>
            </a:pPr>
            <a:r>
              <a:rPr lang="en-US" dirty="0"/>
              <a:t>Iteratively re-assign points to the nearest cluster center</a:t>
            </a:r>
          </a:p>
          <a:p>
            <a:pPr>
              <a:buFont typeface="Arial" charset="0"/>
              <a:buChar char="•"/>
              <a:defRPr/>
            </a:pPr>
            <a:r>
              <a:rPr lang="en-US" dirty="0"/>
              <a:t>Agglomerative clustering</a:t>
            </a:r>
          </a:p>
          <a:p>
            <a:pPr lvl="1">
              <a:buFont typeface="Arial" charset="0"/>
              <a:buChar char="–"/>
              <a:defRPr/>
            </a:pPr>
            <a:r>
              <a:rPr lang="en-US" dirty="0"/>
              <a:t>Start with each point as its own cluster and iteratively merge the closest clusters</a:t>
            </a:r>
          </a:p>
          <a:p>
            <a:pPr>
              <a:buFont typeface="Arial" charset="0"/>
              <a:buChar char="•"/>
              <a:defRPr/>
            </a:pPr>
            <a:r>
              <a:rPr lang="en-US" dirty="0"/>
              <a:t>Mean-shift clustering</a:t>
            </a:r>
          </a:p>
          <a:p>
            <a:pPr lvl="1">
              <a:buFont typeface="Arial" charset="0"/>
              <a:buChar char="–"/>
              <a:defRPr/>
            </a:pPr>
            <a:r>
              <a:rPr lang="en-US" dirty="0"/>
              <a:t>Estimate modes of </a:t>
            </a:r>
            <a:r>
              <a:rPr lang="en-US" dirty="0" err="1"/>
              <a:t>pdf</a:t>
            </a:r>
            <a:endParaRPr lang="en-US" dirty="0"/>
          </a:p>
          <a:p>
            <a:pPr>
              <a:buFont typeface="Arial" charset="0"/>
              <a:buChar char="•"/>
              <a:defRPr/>
            </a:pPr>
            <a:r>
              <a:rPr lang="en-US" dirty="0"/>
              <a:t>Spectral clustering</a:t>
            </a:r>
          </a:p>
          <a:p>
            <a:pPr lvl="1">
              <a:buFont typeface="Arial" charset="0"/>
              <a:buChar char="–"/>
              <a:defRPr/>
            </a:pPr>
            <a:r>
              <a:rPr lang="en-US" dirty="0"/>
              <a:t>Split the nodes in a graph based on assigned links with similarity weights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891E1E3-1FBE-FE41-940A-9F84A0E90031}"/>
              </a:ext>
            </a:extLst>
          </p:cNvPr>
          <p:cNvSpPr txBox="1"/>
          <p:nvPr/>
        </p:nvSpPr>
        <p:spPr>
          <a:xfrm>
            <a:off x="5867400" y="5353596"/>
            <a:ext cx="5486400" cy="1323439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Arial" charset="0"/>
                <a:cs typeface="Arial" charset="0"/>
              </a:rPr>
              <a:t>As we go down this chart, the clustering strategies have more tendency to transitively group points even if they are not nearby in feature space</a:t>
            </a:r>
          </a:p>
        </p:txBody>
      </p:sp>
    </p:spTree>
    <p:extLst>
      <p:ext uri="{BB962C8B-B14F-4D97-AF65-F5344CB8AC3E}">
        <p14:creationId xmlns:p14="http://schemas.microsoft.com/office/powerpoint/2010/main" val="2192986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Title 1">
            <a:extLst>
              <a:ext uri="{FF2B5EF4-FFF2-40B4-BE49-F238E27FC236}">
                <a16:creationId xmlns:a16="http://schemas.microsoft.com/office/drawing/2014/main" id="{BA925BC3-FFDC-1549-A95E-0EC179180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51203" name="Content Placeholder 2">
            <a:extLst>
              <a:ext uri="{FF2B5EF4-FFF2-40B4-BE49-F238E27FC236}">
                <a16:creationId xmlns:a16="http://schemas.microsoft.com/office/drawing/2014/main" id="{6CF39289-2E68-8649-98FF-685662DF14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pic>
        <p:nvPicPr>
          <p:cNvPr id="51204" name="Picture 2" descr="C:\Users\hays\Desktop\143 Computer Vision\slides\07\machine_learning_spectrum.png">
            <a:extLst>
              <a:ext uri="{FF2B5EF4-FFF2-40B4-BE49-F238E27FC236}">
                <a16:creationId xmlns:a16="http://schemas.microsoft.com/office/drawing/2014/main" id="{433ED301-C71A-2B4E-B008-107EAAA352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228600"/>
            <a:ext cx="9144000" cy="6483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Frame 1">
            <a:extLst>
              <a:ext uri="{FF2B5EF4-FFF2-40B4-BE49-F238E27FC236}">
                <a16:creationId xmlns:a16="http://schemas.microsoft.com/office/drawing/2014/main" id="{74A79D2D-12CB-3A43-8AB1-F8B3A1E77C7E}"/>
              </a:ext>
            </a:extLst>
          </p:cNvPr>
          <p:cNvSpPr/>
          <p:nvPr/>
        </p:nvSpPr>
        <p:spPr>
          <a:xfrm>
            <a:off x="2819400" y="2667000"/>
            <a:ext cx="3048000" cy="12954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825229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Title 1">
            <a:extLst>
              <a:ext uri="{FF2B5EF4-FFF2-40B4-BE49-F238E27FC236}">
                <a16:creationId xmlns:a16="http://schemas.microsoft.com/office/drawing/2014/main" id="{8AD0C643-1145-B744-8D9C-E0E1DEE6EC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The machine learning framework</a:t>
            </a:r>
          </a:p>
        </p:txBody>
      </p:sp>
      <p:sp>
        <p:nvSpPr>
          <p:cNvPr id="52227" name="Content Placeholder 2">
            <a:extLst>
              <a:ext uri="{FF2B5EF4-FFF2-40B4-BE49-F238E27FC236}">
                <a16:creationId xmlns:a16="http://schemas.microsoft.com/office/drawing/2014/main" id="{AA217CBA-83CA-8141-B42D-5C1923E513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1200" y="1981201"/>
            <a:ext cx="8229600" cy="4144963"/>
          </a:xfrm>
        </p:spPr>
        <p:txBody>
          <a:bodyPr/>
          <a:lstStyle/>
          <a:p>
            <a:r>
              <a:rPr lang="en-US" altLang="en-US" sz="2400"/>
              <a:t>Apply a prediction function to a feature representation of the image to get the desired output:</a:t>
            </a:r>
            <a:br>
              <a:rPr lang="en-US" altLang="en-US" sz="2400"/>
            </a:br>
            <a:endParaRPr lang="en-US" altLang="en-US" sz="2400"/>
          </a:p>
          <a:p>
            <a:pPr>
              <a:buFontTx/>
              <a:buNone/>
            </a:pPr>
            <a:r>
              <a:rPr lang="en-US" altLang="en-US" sz="2400">
                <a:solidFill>
                  <a:srgbClr val="0000FF"/>
                </a:solidFill>
              </a:rPr>
              <a:t>			</a:t>
            </a:r>
            <a:r>
              <a:rPr lang="en-US" altLang="en-US" sz="6000">
                <a:solidFill>
                  <a:srgbClr val="0000FF"/>
                </a:solidFill>
              </a:rPr>
              <a:t>f(    ) = “apple”</a:t>
            </a:r>
          </a:p>
          <a:p>
            <a:pPr>
              <a:buFontTx/>
              <a:buNone/>
            </a:pPr>
            <a:r>
              <a:rPr lang="en-US" altLang="en-US" sz="6000">
                <a:solidFill>
                  <a:srgbClr val="0000FF"/>
                </a:solidFill>
              </a:rPr>
              <a:t>			f(    ) = “tomato”</a:t>
            </a:r>
          </a:p>
          <a:p>
            <a:pPr>
              <a:buFontTx/>
              <a:buNone/>
            </a:pPr>
            <a:r>
              <a:rPr lang="en-US" altLang="en-US" sz="6000">
                <a:solidFill>
                  <a:srgbClr val="0000FF"/>
                </a:solidFill>
              </a:rPr>
              <a:t>			f(    ) = “cow”</a:t>
            </a:r>
          </a:p>
          <a:p>
            <a:pPr>
              <a:buFontTx/>
              <a:buNone/>
            </a:pPr>
            <a:endParaRPr lang="en-US" altLang="en-US"/>
          </a:p>
          <a:p>
            <a:pPr>
              <a:buFontTx/>
              <a:buNone/>
            </a:pPr>
            <a:endParaRPr lang="en-US" altLang="en-US"/>
          </a:p>
          <a:p>
            <a:pPr>
              <a:buFontTx/>
              <a:buNone/>
            </a:pPr>
            <a:endParaRPr lang="en-US" altLang="en-US"/>
          </a:p>
        </p:txBody>
      </p:sp>
      <p:pic>
        <p:nvPicPr>
          <p:cNvPr id="52228" name="Picture 2">
            <a:extLst>
              <a:ext uri="{FF2B5EF4-FFF2-40B4-BE49-F238E27FC236}">
                <a16:creationId xmlns:a16="http://schemas.microsoft.com/office/drawing/2014/main" id="{9FE10195-16BF-8A41-8A55-A67BB0FEE3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3505200"/>
            <a:ext cx="762000" cy="749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2229" name="Picture 3">
            <a:extLst>
              <a:ext uri="{FF2B5EF4-FFF2-40B4-BE49-F238E27FC236}">
                <a16:creationId xmlns:a16="http://schemas.microsoft.com/office/drawing/2014/main" id="{E71517E1-BC54-854C-8EB2-2415615F57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4572000"/>
            <a:ext cx="774700" cy="749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2230" name="Picture 4">
            <a:extLst>
              <a:ext uri="{FF2B5EF4-FFF2-40B4-BE49-F238E27FC236}">
                <a16:creationId xmlns:a16="http://schemas.microsoft.com/office/drawing/2014/main" id="{30760E18-5D6E-7147-9588-A762E27A13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5715000"/>
            <a:ext cx="7747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9224638-9E09-6D4F-AC83-34A754F5239F}"/>
              </a:ext>
            </a:extLst>
          </p:cNvPr>
          <p:cNvSpPr txBox="1"/>
          <p:nvPr/>
        </p:nvSpPr>
        <p:spPr>
          <a:xfrm>
            <a:off x="8839201" y="6581776"/>
            <a:ext cx="1812925" cy="27622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srgbClr val="FFFFFF">
                    <a:lumMod val="65000"/>
                  </a:srgbClr>
                </a:solidFill>
                <a:latin typeface="Arial" charset="0"/>
              </a:rPr>
              <a:t>Slide credit: L. </a:t>
            </a:r>
            <a:r>
              <a:rPr lang="en-US" sz="1200" dirty="0" err="1">
                <a:solidFill>
                  <a:srgbClr val="FFFFFF">
                    <a:lumMod val="65000"/>
                  </a:srgbClr>
                </a:solidFill>
                <a:latin typeface="Arial" charset="0"/>
              </a:rPr>
              <a:t>Lazebnik</a:t>
            </a:r>
            <a:endParaRPr lang="en-US" sz="1200" dirty="0">
              <a:solidFill>
                <a:srgbClr val="FFFFFF">
                  <a:lumMod val="65000"/>
                </a:srgbClr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68487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Title 1">
            <a:extLst>
              <a:ext uri="{FF2B5EF4-FFF2-40B4-BE49-F238E27FC236}">
                <a16:creationId xmlns:a16="http://schemas.microsoft.com/office/drawing/2014/main" id="{BE7B637F-632C-C14F-9ADF-B085A5952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The machine learning framework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4CABBD-4B72-244D-846E-21A5CE7B9B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00" y="1600201"/>
            <a:ext cx="8610600" cy="4525963"/>
          </a:xfrm>
        </p:spPr>
        <p:txBody>
          <a:bodyPr>
            <a:normAutofit lnSpcReduction="10000"/>
          </a:bodyPr>
          <a:lstStyle/>
          <a:p>
            <a:pPr algn="ctr">
              <a:buFontTx/>
              <a:buNone/>
            </a:pPr>
            <a:r>
              <a:rPr lang="en-US" altLang="en-US" sz="6000">
                <a:solidFill>
                  <a:srgbClr val="0000FF"/>
                </a:solidFill>
              </a:rPr>
              <a:t>y = f(</a:t>
            </a:r>
            <a:r>
              <a:rPr lang="en-US" altLang="en-US" sz="6000" b="1">
                <a:solidFill>
                  <a:srgbClr val="0000FF"/>
                </a:solidFill>
              </a:rPr>
              <a:t>x</a:t>
            </a:r>
            <a:r>
              <a:rPr lang="en-US" altLang="en-US" sz="6000">
                <a:solidFill>
                  <a:srgbClr val="0000FF"/>
                </a:solidFill>
              </a:rPr>
              <a:t>)</a:t>
            </a:r>
          </a:p>
          <a:p>
            <a:pPr>
              <a:buFontTx/>
              <a:buNone/>
            </a:pPr>
            <a:endParaRPr lang="en-US" altLang="en-US"/>
          </a:p>
          <a:p>
            <a:pPr>
              <a:buFontTx/>
              <a:buNone/>
            </a:pPr>
            <a:endParaRPr lang="en-US" altLang="en-US"/>
          </a:p>
          <a:p>
            <a:pPr>
              <a:buFontTx/>
              <a:buNone/>
            </a:pPr>
            <a:br>
              <a:rPr lang="en-US" altLang="en-US"/>
            </a:br>
            <a:endParaRPr lang="en-US" altLang="en-US"/>
          </a:p>
          <a:p>
            <a:r>
              <a:rPr lang="en-US" altLang="en-US" sz="2400" b="1"/>
              <a:t>Training: </a:t>
            </a:r>
            <a:r>
              <a:rPr lang="en-US" altLang="en-US" sz="2400"/>
              <a:t>given a </a:t>
            </a:r>
            <a:r>
              <a:rPr lang="en-US" altLang="en-US" sz="2400" i="1"/>
              <a:t>training set </a:t>
            </a:r>
            <a:r>
              <a:rPr lang="en-US" altLang="en-US" sz="2400"/>
              <a:t>of labeled examples</a:t>
            </a:r>
            <a:r>
              <a:rPr lang="en-US" altLang="en-US" sz="2400" i="1"/>
              <a:t> </a:t>
            </a:r>
            <a:r>
              <a:rPr lang="en-US" altLang="en-US" sz="2400">
                <a:solidFill>
                  <a:srgbClr val="0000FF"/>
                </a:solidFill>
              </a:rPr>
              <a:t>{(</a:t>
            </a:r>
            <a:r>
              <a:rPr lang="en-US" altLang="en-US" sz="2400" b="1">
                <a:solidFill>
                  <a:srgbClr val="0000FF"/>
                </a:solidFill>
              </a:rPr>
              <a:t>x</a:t>
            </a:r>
            <a:r>
              <a:rPr lang="en-US" altLang="en-US" sz="2400" baseline="-25000">
                <a:solidFill>
                  <a:srgbClr val="0000FF"/>
                </a:solidFill>
              </a:rPr>
              <a:t>1</a:t>
            </a:r>
            <a:r>
              <a:rPr lang="en-US" altLang="en-US" sz="2400">
                <a:solidFill>
                  <a:srgbClr val="0000FF"/>
                </a:solidFill>
              </a:rPr>
              <a:t>,y</a:t>
            </a:r>
            <a:r>
              <a:rPr lang="en-US" altLang="en-US" sz="2400" baseline="-25000">
                <a:solidFill>
                  <a:srgbClr val="0000FF"/>
                </a:solidFill>
              </a:rPr>
              <a:t>1</a:t>
            </a:r>
            <a:r>
              <a:rPr lang="en-US" altLang="en-US" sz="2400">
                <a:solidFill>
                  <a:srgbClr val="0000FF"/>
                </a:solidFill>
              </a:rPr>
              <a:t>), …, (</a:t>
            </a:r>
            <a:r>
              <a:rPr lang="en-US" altLang="en-US" sz="2400" b="1">
                <a:solidFill>
                  <a:srgbClr val="0000FF"/>
                </a:solidFill>
              </a:rPr>
              <a:t>x</a:t>
            </a:r>
            <a:r>
              <a:rPr lang="en-US" altLang="en-US" sz="2400" baseline="-25000">
                <a:solidFill>
                  <a:srgbClr val="0000FF"/>
                </a:solidFill>
              </a:rPr>
              <a:t>N</a:t>
            </a:r>
            <a:r>
              <a:rPr lang="en-US" altLang="en-US" sz="2400">
                <a:solidFill>
                  <a:srgbClr val="0000FF"/>
                </a:solidFill>
              </a:rPr>
              <a:t>,y</a:t>
            </a:r>
            <a:r>
              <a:rPr lang="en-US" altLang="en-US" sz="2400" baseline="-25000">
                <a:solidFill>
                  <a:srgbClr val="0000FF"/>
                </a:solidFill>
              </a:rPr>
              <a:t>N</a:t>
            </a:r>
            <a:r>
              <a:rPr lang="en-US" altLang="en-US" sz="2400">
                <a:solidFill>
                  <a:srgbClr val="0000FF"/>
                </a:solidFill>
              </a:rPr>
              <a:t>)}</a:t>
            </a:r>
            <a:r>
              <a:rPr lang="en-US" altLang="en-US" sz="2400"/>
              <a:t>, estimate the prediction function </a:t>
            </a:r>
            <a:r>
              <a:rPr lang="en-US" altLang="en-US" sz="2400">
                <a:solidFill>
                  <a:srgbClr val="0000FF"/>
                </a:solidFill>
              </a:rPr>
              <a:t>f </a:t>
            </a:r>
            <a:r>
              <a:rPr lang="en-US" altLang="en-US" sz="2400"/>
              <a:t>by minimizing the prediction error on the training set</a:t>
            </a:r>
          </a:p>
          <a:p>
            <a:r>
              <a:rPr lang="en-US" altLang="en-US" sz="2400" b="1"/>
              <a:t>Testing:</a:t>
            </a:r>
            <a:r>
              <a:rPr lang="en-US" altLang="en-US" sz="2400"/>
              <a:t> apply </a:t>
            </a:r>
            <a:r>
              <a:rPr lang="en-US" altLang="en-US" sz="2400">
                <a:solidFill>
                  <a:srgbClr val="0000FF"/>
                </a:solidFill>
              </a:rPr>
              <a:t>f</a:t>
            </a:r>
            <a:r>
              <a:rPr lang="en-US" altLang="en-US" sz="2400"/>
              <a:t> to a never before seen </a:t>
            </a:r>
            <a:r>
              <a:rPr lang="en-US" altLang="en-US" sz="2400" i="1"/>
              <a:t>test example</a:t>
            </a:r>
            <a:r>
              <a:rPr lang="en-US" altLang="en-US" sz="2400"/>
              <a:t> </a:t>
            </a:r>
            <a:r>
              <a:rPr lang="en-US" altLang="en-US" sz="2400" b="1">
                <a:solidFill>
                  <a:srgbClr val="0000FF"/>
                </a:solidFill>
              </a:rPr>
              <a:t>x</a:t>
            </a:r>
            <a:r>
              <a:rPr lang="en-US" altLang="en-US" sz="2400"/>
              <a:t> and output the predicted value </a:t>
            </a:r>
            <a:r>
              <a:rPr lang="en-US" altLang="en-US" sz="2400">
                <a:solidFill>
                  <a:srgbClr val="0000FF"/>
                </a:solidFill>
              </a:rPr>
              <a:t>y = f(</a:t>
            </a:r>
            <a:r>
              <a:rPr lang="en-US" altLang="en-US" sz="2400" b="1">
                <a:solidFill>
                  <a:srgbClr val="0000FF"/>
                </a:solidFill>
              </a:rPr>
              <a:t>x</a:t>
            </a:r>
            <a:r>
              <a:rPr lang="en-US" altLang="en-US" sz="2400">
                <a:solidFill>
                  <a:srgbClr val="0000FF"/>
                </a:solidFill>
              </a:rPr>
              <a:t>)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E5F3B85B-3ECD-6F4E-B1C2-0E3CEDF993BE}"/>
              </a:ext>
            </a:extLst>
          </p:cNvPr>
          <p:cNvCxnSpPr/>
          <p:nvPr/>
        </p:nvCxnSpPr>
        <p:spPr>
          <a:xfrm rot="5400000" flipH="1" flipV="1">
            <a:off x="4764088" y="2933700"/>
            <a:ext cx="684212" cy="158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AD67E30-0C9F-A244-9EAC-F107D3BB70EA}"/>
              </a:ext>
            </a:extLst>
          </p:cNvPr>
          <p:cNvCxnSpPr/>
          <p:nvPr/>
        </p:nvCxnSpPr>
        <p:spPr>
          <a:xfrm rot="5400000" flipH="1" flipV="1">
            <a:off x="5905501" y="2933701"/>
            <a:ext cx="685800" cy="317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B9E4755-4EA3-DB41-BB06-D87055EC6BD4}"/>
              </a:ext>
            </a:extLst>
          </p:cNvPr>
          <p:cNvCxnSpPr/>
          <p:nvPr/>
        </p:nvCxnSpPr>
        <p:spPr>
          <a:xfrm rot="10800000">
            <a:off x="6858000" y="2590800"/>
            <a:ext cx="914400" cy="68580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255" name="TextBox 8">
            <a:extLst>
              <a:ext uri="{FF2B5EF4-FFF2-40B4-BE49-F238E27FC236}">
                <a16:creationId xmlns:a16="http://schemas.microsoft.com/office/drawing/2014/main" id="{703120B8-A3F9-6E4C-9297-B3790FE202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37100" y="3276600"/>
            <a:ext cx="8255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rgbClr val="000000"/>
                </a:solidFill>
              </a:rPr>
              <a:t>output</a:t>
            </a:r>
          </a:p>
        </p:txBody>
      </p:sp>
      <p:sp>
        <p:nvSpPr>
          <p:cNvPr id="53256" name="TextBox 9">
            <a:extLst>
              <a:ext uri="{FF2B5EF4-FFF2-40B4-BE49-F238E27FC236}">
                <a16:creationId xmlns:a16="http://schemas.microsoft.com/office/drawing/2014/main" id="{A7BA4C0C-DAF9-1F45-9A37-1F5746ECD7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46700" y="3276601"/>
            <a:ext cx="189230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rgbClr val="000000"/>
                </a:solidFill>
              </a:rPr>
              <a:t>prediction function</a:t>
            </a:r>
          </a:p>
        </p:txBody>
      </p:sp>
      <p:sp>
        <p:nvSpPr>
          <p:cNvPr id="53257" name="TextBox 10">
            <a:extLst>
              <a:ext uri="{FF2B5EF4-FFF2-40B4-BE49-F238E27FC236}">
                <a16:creationId xmlns:a16="http://schemas.microsoft.com/office/drawing/2014/main" id="{79A4628F-2839-4243-BE8A-7AFE5D01B0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23100" y="3276601"/>
            <a:ext cx="151130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rgbClr val="000000"/>
                </a:solidFill>
              </a:rPr>
              <a:t>Image feature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4A0D7BB-AA20-E645-A37B-CD19C41DEB16}"/>
              </a:ext>
            </a:extLst>
          </p:cNvPr>
          <p:cNvSpPr txBox="1"/>
          <p:nvPr/>
        </p:nvSpPr>
        <p:spPr>
          <a:xfrm>
            <a:off x="8839201" y="6581776"/>
            <a:ext cx="1812925" cy="27622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srgbClr val="FFFFFF">
                    <a:lumMod val="65000"/>
                  </a:srgbClr>
                </a:solidFill>
                <a:latin typeface="Arial" charset="0"/>
              </a:rPr>
              <a:t>Slide credit: L. </a:t>
            </a:r>
            <a:r>
              <a:rPr lang="en-US" sz="1200" dirty="0" err="1">
                <a:solidFill>
                  <a:srgbClr val="FFFFFF">
                    <a:lumMod val="65000"/>
                  </a:srgbClr>
                </a:solidFill>
                <a:latin typeface="Arial" charset="0"/>
              </a:rPr>
              <a:t>Lazebnik</a:t>
            </a:r>
            <a:endParaRPr lang="en-US" sz="1200" dirty="0">
              <a:solidFill>
                <a:srgbClr val="FFFFFF">
                  <a:lumMod val="65000"/>
                </a:srgbClr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3904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54639</TotalTime>
  <Words>1854</Words>
  <Application>Microsoft Macintosh PowerPoint</Application>
  <PresentationFormat>Widescreen</PresentationFormat>
  <Paragraphs>341</Paragraphs>
  <Slides>37</Slides>
  <Notes>18</Notes>
  <HiddenSlides>1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6" baseType="lpstr">
      <vt:lpstr>Arial</vt:lpstr>
      <vt:lpstr>Calibri</vt:lpstr>
      <vt:lpstr>Calibri Light</vt:lpstr>
      <vt:lpstr>Symbol</vt:lpstr>
      <vt:lpstr>Tahoma</vt:lpstr>
      <vt:lpstr>Times New Roman</vt:lpstr>
      <vt:lpstr>Wingdings</vt:lpstr>
      <vt:lpstr>Office Theme</vt:lpstr>
      <vt:lpstr>Image</vt:lpstr>
      <vt:lpstr>Artificial Intelligence and Machine Learning</vt:lpstr>
      <vt:lpstr>AI on AWS</vt:lpstr>
      <vt:lpstr>In summary</vt:lpstr>
      <vt:lpstr>And even more…</vt:lpstr>
      <vt:lpstr>PowerPoint Presentation</vt:lpstr>
      <vt:lpstr>Clustering Strategies</vt:lpstr>
      <vt:lpstr>PowerPoint Presentation</vt:lpstr>
      <vt:lpstr>The machine learning framework</vt:lpstr>
      <vt:lpstr>The machine learning framework</vt:lpstr>
      <vt:lpstr>Steps</vt:lpstr>
      <vt:lpstr>Features</vt:lpstr>
      <vt:lpstr>Classifiers: Nearest neighbor</vt:lpstr>
      <vt:lpstr>Classifiers: Linear</vt:lpstr>
      <vt:lpstr>Many classifiers to choose from</vt:lpstr>
      <vt:lpstr>Recognition task and supervision</vt:lpstr>
      <vt:lpstr>PowerPoint Presentation</vt:lpstr>
      <vt:lpstr>Generalization</vt:lpstr>
      <vt:lpstr>Generalization</vt:lpstr>
      <vt:lpstr>No Free Lunch Theorem</vt:lpstr>
      <vt:lpstr>Bias-Variance Trade-off</vt:lpstr>
      <vt:lpstr>Bias-Variance Trade-off</vt:lpstr>
      <vt:lpstr>Bias-variance tradeoff</vt:lpstr>
      <vt:lpstr>Bias-variance tradeoff</vt:lpstr>
      <vt:lpstr>Effect of Training Size</vt:lpstr>
      <vt:lpstr>Remember…</vt:lpstr>
      <vt:lpstr>How to reduce variance?</vt:lpstr>
      <vt:lpstr>Very brief tour of some classifiers</vt:lpstr>
      <vt:lpstr>Practicalities of Machine Learning</vt:lpstr>
      <vt:lpstr>ML Models and uses</vt:lpstr>
      <vt:lpstr>AWS Machine Learning</vt:lpstr>
      <vt:lpstr>AWS Machine Learning (2)</vt:lpstr>
      <vt:lpstr>Precision and Recall</vt:lpstr>
      <vt:lpstr>Building a Machine Learning Application</vt:lpstr>
      <vt:lpstr>Building a Machine Learning App (2)</vt:lpstr>
      <vt:lpstr>Training parameters</vt:lpstr>
      <vt:lpstr>Model accuracy</vt:lpstr>
      <vt:lpstr>Model Fit</vt:lpstr>
    </vt:vector>
  </TitlesOfParts>
  <Manager>Peter Druschel</Manager>
  <Company>Rice University / Max Planck Institute for Software Systems</Company>
  <LinksUpToDate>false</LinksUpToDate>
  <SharedDoc>false</SharedDoc>
  <HyperlinkBase>http://www.cs.rice.edu/~ahae/</HyperlinkBase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 basics; Amazon AWS</dc:title>
  <dc:subject>Scalable and Cloud Computing</dc:subject>
  <dc:creator>Andreas Haeberlen</dc:creator>
  <cp:keywords>NETS 212</cp:keywords>
  <dc:description>http://www.cis.upenn.edu/~nets212/</dc:description>
  <cp:lastModifiedBy>Microsoft Office User</cp:lastModifiedBy>
  <cp:revision>4150</cp:revision>
  <dcterms:created xsi:type="dcterms:W3CDTF">1999-05-23T11:18:07Z</dcterms:created>
  <dcterms:modified xsi:type="dcterms:W3CDTF">2018-04-09T13:34:51Z</dcterms:modified>
  <cp:category>Lecture</cp:category>
</cp:coreProperties>
</file>

<file path=docProps/thumbnail.jpeg>
</file>